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81" r:id="rId1"/>
  </p:sldMasterIdLst>
  <p:notesMasterIdLst>
    <p:notesMasterId r:id="rId23"/>
  </p:notesMasterIdLst>
  <p:sldIdLst>
    <p:sldId id="257" r:id="rId2"/>
    <p:sldId id="258" r:id="rId3"/>
    <p:sldId id="259" r:id="rId4"/>
    <p:sldId id="260" r:id="rId5"/>
    <p:sldId id="261" r:id="rId6"/>
    <p:sldId id="262" r:id="rId7"/>
    <p:sldId id="263" r:id="rId8"/>
    <p:sldId id="266" r:id="rId9"/>
    <p:sldId id="271" r:id="rId10"/>
    <p:sldId id="272" r:id="rId11"/>
    <p:sldId id="265" r:id="rId12"/>
    <p:sldId id="267" r:id="rId13"/>
    <p:sldId id="268" r:id="rId14"/>
    <p:sldId id="269" r:id="rId15"/>
    <p:sldId id="270" r:id="rId16"/>
    <p:sldId id="278" r:id="rId17"/>
    <p:sldId id="273" r:id="rId18"/>
    <p:sldId id="274" r:id="rId19"/>
    <p:sldId id="275" r:id="rId20"/>
    <p:sldId id="276" r:id="rId21"/>
    <p:sldId id="277" r:id="rId22"/>
  </p:sldIdLst>
  <p:sldSz cx="12192000" cy="6858000"/>
  <p:notesSz cx="6858000" cy="9144000"/>
  <p:embeddedFontLst>
    <p:embeddedFont>
      <p:font typeface="Calibri Light" panose="020F0302020204030204" pitchFamily="34" charset="0"/>
      <p:regular r:id="rId24"/>
      <p:italic r:id="rId25"/>
    </p:embeddedFont>
    <p:embeddedFont>
      <p:font typeface="Calibri" panose="020F0502020204030204" pitchFamily="34" charset="0"/>
      <p:regular r:id="rId26"/>
      <p:bold r:id="rId27"/>
      <p:italic r:id="rId28"/>
      <p:boldItalic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68" autoAdjust="0"/>
    <p:restoredTop sz="94660"/>
  </p:normalViewPr>
  <p:slideViewPr>
    <p:cSldViewPr snapToGrid="0">
      <p:cViewPr varScale="1">
        <p:scale>
          <a:sx n="119" d="100"/>
          <a:sy n="119" d="100"/>
        </p:scale>
        <p:origin x="108"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ABB3D7-29AE-43D3-9E16-283E3E9F9651}" type="datetimeFigureOut">
              <a:rPr lang="en-IN" smtClean="0"/>
              <a:t>16-03-2016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1D0CB7-EFDB-422F-AE4B-95F54B78D472}" type="slidenum">
              <a:rPr lang="en-IN" smtClean="0"/>
              <a:t>‹#›</a:t>
            </a:fld>
            <a:endParaRPr lang="en-IN"/>
          </a:p>
        </p:txBody>
      </p:sp>
    </p:spTree>
    <p:extLst>
      <p:ext uri="{BB962C8B-B14F-4D97-AF65-F5344CB8AC3E}">
        <p14:creationId xmlns:p14="http://schemas.microsoft.com/office/powerpoint/2010/main" val="2248426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Shape 28"/>
          <p:cNvSpPr>
            <a:spLocks noGrp="1" noRot="1" noChangeAspect="1"/>
          </p:cNvSpPr>
          <p:nvPr>
            <p:ph type="sldImg" idx="2"/>
          </p:nvPr>
        </p:nvSpPr>
        <p:spPr>
          <a:xfrm>
            <a:off x="423863" y="762000"/>
            <a:ext cx="6772275"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 name="Shape 29"/>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a:spcBef>
                <a:spcPts val="0"/>
              </a:spcBef>
              <a:buNone/>
            </a:pPr>
            <a:endParaRPr sz="1466"/>
          </a:p>
        </p:txBody>
      </p:sp>
    </p:spTree>
    <p:extLst>
      <p:ext uri="{BB962C8B-B14F-4D97-AF65-F5344CB8AC3E}">
        <p14:creationId xmlns:p14="http://schemas.microsoft.com/office/powerpoint/2010/main" val="1884904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C1D0CB7-EFDB-422F-AE4B-95F54B78D472}" type="slidenum">
              <a:rPr lang="en-IN" smtClean="0"/>
              <a:t>2</a:t>
            </a:fld>
            <a:endParaRPr lang="en-IN"/>
          </a:p>
        </p:txBody>
      </p:sp>
    </p:spTree>
    <p:extLst>
      <p:ext uri="{BB962C8B-B14F-4D97-AF65-F5344CB8AC3E}">
        <p14:creationId xmlns:p14="http://schemas.microsoft.com/office/powerpoint/2010/main" val="498113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9C68648-3F72-47C8-BC53-7B2F01941F60}" type="datetime1">
              <a:rPr lang="en-US" smtClean="0"/>
              <a:t>3/16/2016</a:t>
            </a:fld>
            <a:endParaRPr lang="en-US" dirty="0"/>
          </a:p>
        </p:txBody>
      </p:sp>
      <p:sp>
        <p:nvSpPr>
          <p:cNvPr id="5" name="Footer Placeholder 4"/>
          <p:cNvSpPr>
            <a:spLocks noGrp="1"/>
          </p:cNvSpPr>
          <p:nvPr>
            <p:ph type="ftr" sz="quarter" idx="11"/>
          </p:nvPr>
        </p:nvSpPr>
        <p:spPr/>
        <p:txBody>
          <a:bodyPr/>
          <a:lstStyle/>
          <a:p>
            <a:r>
              <a:rPr lang="en-US" smtClean="0"/>
              <a:t>Gesture Based VR</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6442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AC068B-0279-4933-84A1-FBF59FF420BE}" type="datetime1">
              <a:rPr lang="en-US" smtClean="0"/>
              <a:t>3/16/2016</a:t>
            </a:fld>
            <a:endParaRPr lang="en-US" dirty="0"/>
          </a:p>
        </p:txBody>
      </p:sp>
      <p:sp>
        <p:nvSpPr>
          <p:cNvPr id="5" name="Footer Placeholder 4"/>
          <p:cNvSpPr>
            <a:spLocks noGrp="1"/>
          </p:cNvSpPr>
          <p:nvPr>
            <p:ph type="ftr" sz="quarter" idx="11"/>
          </p:nvPr>
        </p:nvSpPr>
        <p:spPr/>
        <p:txBody>
          <a:bodyPr/>
          <a:lstStyle/>
          <a:p>
            <a:r>
              <a:rPr lang="en-US" smtClean="0"/>
              <a:t>Gesture Based VR</a:t>
            </a:r>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766653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8717D40-C292-4D9B-8BA8-6E2A9B42C690}" type="datetime1">
              <a:rPr lang="en-US" smtClean="0"/>
              <a:t>3/16/2016</a:t>
            </a:fld>
            <a:endParaRPr lang="en-US" dirty="0"/>
          </a:p>
        </p:txBody>
      </p:sp>
      <p:sp>
        <p:nvSpPr>
          <p:cNvPr id="5" name="Footer Placeholder 4"/>
          <p:cNvSpPr>
            <a:spLocks noGrp="1"/>
          </p:cNvSpPr>
          <p:nvPr>
            <p:ph type="ftr" sz="quarter" idx="11"/>
          </p:nvPr>
        </p:nvSpPr>
        <p:spPr/>
        <p:txBody>
          <a:bodyPr/>
          <a:lstStyle/>
          <a:p>
            <a:r>
              <a:rPr lang="en-US" smtClean="0"/>
              <a:t>Gesture Based VR</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55321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9CA339-B70F-4B9D-998F-E3ECF7B632B2}" type="datetime1">
              <a:rPr lang="en-US" smtClean="0"/>
              <a:t>3/16/2016</a:t>
            </a:fld>
            <a:endParaRPr lang="en-US" dirty="0"/>
          </a:p>
        </p:txBody>
      </p:sp>
      <p:sp>
        <p:nvSpPr>
          <p:cNvPr id="5" name="Footer Placeholder 4"/>
          <p:cNvSpPr>
            <a:spLocks noGrp="1"/>
          </p:cNvSpPr>
          <p:nvPr>
            <p:ph type="ftr" sz="quarter" idx="11"/>
          </p:nvPr>
        </p:nvSpPr>
        <p:spPr/>
        <p:txBody>
          <a:bodyPr/>
          <a:lstStyle/>
          <a:p>
            <a:r>
              <a:rPr lang="en-US" smtClean="0"/>
              <a:t>Gesture Based VR</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519393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ED50D0-AB02-4BDA-9F3C-815C47B0FC16}" type="datetime1">
              <a:rPr lang="en-US" smtClean="0"/>
              <a:t>3/16/2016</a:t>
            </a:fld>
            <a:endParaRPr lang="en-US" dirty="0"/>
          </a:p>
        </p:txBody>
      </p:sp>
      <p:sp>
        <p:nvSpPr>
          <p:cNvPr id="5" name="Footer Placeholder 4"/>
          <p:cNvSpPr>
            <a:spLocks noGrp="1"/>
          </p:cNvSpPr>
          <p:nvPr>
            <p:ph type="ftr" sz="quarter" idx="11"/>
          </p:nvPr>
        </p:nvSpPr>
        <p:spPr/>
        <p:txBody>
          <a:bodyPr/>
          <a:lstStyle/>
          <a:p>
            <a:r>
              <a:rPr lang="en-US" smtClean="0"/>
              <a:t>Gesture Based VR</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856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5FE15F3-AFE2-4044-8DC3-64194C4B4EDB}" type="datetime1">
              <a:rPr lang="en-US" smtClean="0"/>
              <a:t>3/16/2016</a:t>
            </a:fld>
            <a:endParaRPr lang="en-US" dirty="0"/>
          </a:p>
        </p:txBody>
      </p:sp>
      <p:sp>
        <p:nvSpPr>
          <p:cNvPr id="6" name="Footer Placeholder 5"/>
          <p:cNvSpPr>
            <a:spLocks noGrp="1"/>
          </p:cNvSpPr>
          <p:nvPr>
            <p:ph type="ftr" sz="quarter" idx="11"/>
          </p:nvPr>
        </p:nvSpPr>
        <p:spPr/>
        <p:txBody>
          <a:bodyPr/>
          <a:lstStyle/>
          <a:p>
            <a:r>
              <a:rPr lang="en-US" smtClean="0"/>
              <a:t>Gesture Based VR</a:t>
            </a:r>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663129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95FE484-953F-4D91-BE63-193D3965C0BA}" type="datetime1">
              <a:rPr lang="en-US" smtClean="0"/>
              <a:t>3/16/2016</a:t>
            </a:fld>
            <a:endParaRPr lang="en-US" dirty="0"/>
          </a:p>
        </p:txBody>
      </p:sp>
      <p:sp>
        <p:nvSpPr>
          <p:cNvPr id="8" name="Footer Placeholder 7"/>
          <p:cNvSpPr>
            <a:spLocks noGrp="1"/>
          </p:cNvSpPr>
          <p:nvPr>
            <p:ph type="ftr" sz="quarter" idx="11"/>
          </p:nvPr>
        </p:nvSpPr>
        <p:spPr/>
        <p:txBody>
          <a:bodyPr/>
          <a:lstStyle/>
          <a:p>
            <a:r>
              <a:rPr lang="en-US" smtClean="0"/>
              <a:t>Gesture Based VR</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1073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1C6058-589E-4382-9BFF-2DF7A8DABA60}" type="datetime1">
              <a:rPr lang="en-US" smtClean="0"/>
              <a:t>3/16/2016</a:t>
            </a:fld>
            <a:endParaRPr lang="en-US" dirty="0"/>
          </a:p>
        </p:txBody>
      </p:sp>
      <p:sp>
        <p:nvSpPr>
          <p:cNvPr id="4" name="Footer Placeholder 3"/>
          <p:cNvSpPr>
            <a:spLocks noGrp="1"/>
          </p:cNvSpPr>
          <p:nvPr>
            <p:ph type="ftr" sz="quarter" idx="11"/>
          </p:nvPr>
        </p:nvSpPr>
        <p:spPr/>
        <p:txBody>
          <a:bodyPr/>
          <a:lstStyle/>
          <a:p>
            <a:r>
              <a:rPr lang="en-US" smtClean="0"/>
              <a:t>Gesture Based VR</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9862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E789AF0-3E11-487A-AA5B-EB567807C47E}" type="datetime1">
              <a:rPr lang="en-US" smtClean="0"/>
              <a:t>3/16/2016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Gesture Based VR</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50560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7CA37D6-4CB2-4DBA-9065-9350CC5F5ECD}" type="datetime1">
              <a:rPr lang="en-US" smtClean="0"/>
              <a:t>3/16/2016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smtClean="0"/>
              <a:t>Gesture Based VR</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19954A3-9DFD-4C44-94BA-B95130A3BA1C}" type="slidenum">
              <a:rPr lang="en-US" smtClean="0"/>
              <a:t>‹#›</a:t>
            </a:fld>
            <a:endParaRPr lang="en-US" dirty="0"/>
          </a:p>
        </p:txBody>
      </p:sp>
    </p:spTree>
    <p:extLst>
      <p:ext uri="{BB962C8B-B14F-4D97-AF65-F5344CB8AC3E}">
        <p14:creationId xmlns:p14="http://schemas.microsoft.com/office/powerpoint/2010/main" val="1318856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42E2EC-686C-4AD7-BD14-DF65D187A5A1}" type="datetime1">
              <a:rPr lang="en-US" smtClean="0"/>
              <a:t>3/16/2016</a:t>
            </a:fld>
            <a:endParaRPr lang="en-US" dirty="0"/>
          </a:p>
        </p:txBody>
      </p:sp>
      <p:sp>
        <p:nvSpPr>
          <p:cNvPr id="6" name="Footer Placeholder 5"/>
          <p:cNvSpPr>
            <a:spLocks noGrp="1"/>
          </p:cNvSpPr>
          <p:nvPr>
            <p:ph type="ftr" sz="quarter" idx="11"/>
          </p:nvPr>
        </p:nvSpPr>
        <p:spPr/>
        <p:txBody>
          <a:bodyPr/>
          <a:lstStyle/>
          <a:p>
            <a:r>
              <a:rPr lang="en-US" smtClean="0"/>
              <a:t>Gesture Based VR</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6759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3D5BE05-2E77-4A55-8376-E040ADDEB39B}" type="datetime1">
              <a:rPr lang="en-US" smtClean="0"/>
              <a:t>3/16/2016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Gesture Based VR</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0279775"/>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jp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fr.wikipedia.org/wiki/R%C3%A9alit%C3%A9_virtuelle" TargetMode="External"/><Relationship Id="rId7" Type="http://schemas.openxmlformats.org/officeDocument/2006/relationships/hyperlink" Target="https://en.wikipedia.org/wiki/Myron_W._Krueger" TargetMode="External"/><Relationship Id="rId2" Type="http://schemas.openxmlformats.org/officeDocument/2006/relationships/hyperlink" Target="https://en.wikipedia.org/wiki/Antonin_Artaud" TargetMode="External"/><Relationship Id="rId1" Type="http://schemas.openxmlformats.org/officeDocument/2006/relationships/slideLayout" Target="../slideLayouts/slideLayout2.xml"/><Relationship Id="rId6" Type="http://schemas.openxmlformats.org/officeDocument/2006/relationships/hyperlink" Target="https://en.wikipedia.org/wiki/Artificial_reality" TargetMode="External"/><Relationship Id="rId5" Type="http://schemas.openxmlformats.org/officeDocument/2006/relationships/hyperlink" Target="https://en.wikipedia.org/wiki/The_Theater_and_its_Double" TargetMode="External"/><Relationship Id="rId4" Type="http://schemas.openxmlformats.org/officeDocument/2006/relationships/hyperlink" Target="https://fr.wikipedia.org/wiki/Le_Th%C3%A9%C3%A2tre_et_son_doubl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sp>
        <p:nvSpPr>
          <p:cNvPr id="31" name="Shape 31"/>
          <p:cNvSpPr txBox="1"/>
          <p:nvPr/>
        </p:nvSpPr>
        <p:spPr>
          <a:xfrm>
            <a:off x="9137396" y="6446835"/>
            <a:ext cx="1237034" cy="194596"/>
          </a:xfrm>
          <a:prstGeom prst="rect">
            <a:avLst/>
          </a:prstGeom>
          <a:noFill/>
          <a:ln>
            <a:noFill/>
          </a:ln>
        </p:spPr>
        <p:txBody>
          <a:bodyPr lIns="34290" tIns="34290" rIns="34290" bIns="34290" anchor="t" anchorCtr="0">
            <a:noAutofit/>
          </a:bodyPr>
          <a:lstStyle/>
          <a:p>
            <a:pPr algn="ctr">
              <a:lnSpc>
                <a:spcPct val="119642"/>
              </a:lnSpc>
            </a:pPr>
            <a:r>
              <a:rPr lang="en-US" sz="810" b="1" dirty="0">
                <a:solidFill>
                  <a:srgbClr val="FF3300"/>
                </a:solidFill>
                <a:latin typeface="Arial"/>
                <a:ea typeface="Arial"/>
                <a:cs typeface="Arial"/>
                <a:sym typeface="Arial"/>
              </a:rPr>
              <a:t>Department of ECE</a:t>
            </a:r>
          </a:p>
        </p:txBody>
      </p:sp>
      <p:sp>
        <p:nvSpPr>
          <p:cNvPr id="34" name="Shape 34"/>
          <p:cNvSpPr txBox="1"/>
          <p:nvPr/>
        </p:nvSpPr>
        <p:spPr>
          <a:xfrm>
            <a:off x="2175924" y="1010653"/>
            <a:ext cx="7656818" cy="4316930"/>
          </a:xfrm>
          <a:prstGeom prst="rect">
            <a:avLst/>
          </a:prstGeom>
          <a:noFill/>
          <a:ln>
            <a:noFill/>
          </a:ln>
        </p:spPr>
        <p:txBody>
          <a:bodyPr lIns="34290" tIns="34290" rIns="34290" bIns="34290" anchor="t" anchorCtr="0">
            <a:noAutofit/>
          </a:bodyPr>
          <a:lstStyle/>
          <a:p>
            <a:pPr lvl="0" algn="ctr">
              <a:lnSpc>
                <a:spcPct val="120138"/>
              </a:lnSpc>
            </a:pPr>
            <a:r>
              <a:rPr lang="en-US" sz="2160" b="1" dirty="0"/>
              <a:t>Project Review-1</a:t>
            </a:r>
          </a:p>
          <a:p>
            <a:pPr algn="ctr">
              <a:lnSpc>
                <a:spcPct val="120138"/>
              </a:lnSpc>
              <a:spcBef>
                <a:spcPts val="1080"/>
              </a:spcBef>
            </a:pPr>
            <a:r>
              <a:rPr lang="en-US" i="1" dirty="0"/>
              <a:t>on</a:t>
            </a:r>
          </a:p>
          <a:p>
            <a:pPr algn="ctr">
              <a:lnSpc>
                <a:spcPct val="120138"/>
              </a:lnSpc>
              <a:spcBef>
                <a:spcPts val="1080"/>
              </a:spcBef>
            </a:pPr>
            <a:r>
              <a:rPr lang="en-US" sz="2160" b="1" dirty="0" smtClean="0"/>
              <a:t>Gesture Based Virtual Reality Systems</a:t>
            </a:r>
            <a:endParaRPr lang="en-US" sz="2160" b="1" dirty="0"/>
          </a:p>
          <a:p>
            <a:pPr lvl="0" algn="ctr">
              <a:lnSpc>
                <a:spcPct val="120138"/>
              </a:lnSpc>
            </a:pPr>
            <a:endParaRPr lang="en-US" b="1" dirty="0">
              <a:solidFill>
                <a:srgbClr val="000000"/>
              </a:solidFill>
              <a:latin typeface="Arial"/>
              <a:ea typeface="Arial"/>
              <a:cs typeface="Arial"/>
              <a:sym typeface="Arial"/>
            </a:endParaRPr>
          </a:p>
          <a:p>
            <a:pPr lvl="0" algn="ctr">
              <a:lnSpc>
                <a:spcPct val="120138"/>
              </a:lnSpc>
            </a:pPr>
            <a:endParaRPr lang="en-US" b="1" dirty="0"/>
          </a:p>
          <a:p>
            <a:pPr lvl="0" algn="ctr">
              <a:lnSpc>
                <a:spcPct val="120138"/>
              </a:lnSpc>
            </a:pPr>
            <a:r>
              <a:rPr lang="en-US" i="1" dirty="0">
                <a:solidFill>
                  <a:srgbClr val="000000"/>
                </a:solidFill>
                <a:latin typeface="Arial"/>
                <a:ea typeface="Arial"/>
                <a:cs typeface="Arial"/>
                <a:sym typeface="Arial"/>
              </a:rPr>
              <a:t>by</a:t>
            </a:r>
            <a:r>
              <a:rPr lang="en-US" b="1" dirty="0">
                <a:solidFill>
                  <a:srgbClr val="000000"/>
                </a:solidFill>
                <a:latin typeface="Arial"/>
                <a:ea typeface="Arial"/>
                <a:cs typeface="Arial"/>
                <a:sym typeface="Arial"/>
              </a:rPr>
              <a:t/>
            </a:r>
            <a:br>
              <a:rPr lang="en-US" b="1" dirty="0">
                <a:solidFill>
                  <a:srgbClr val="000000"/>
                </a:solidFill>
                <a:latin typeface="Arial"/>
                <a:ea typeface="Arial"/>
                <a:cs typeface="Arial"/>
                <a:sym typeface="Arial"/>
              </a:rPr>
            </a:br>
            <a:r>
              <a:rPr lang="en-IN" dirty="0" smtClean="0"/>
              <a:t>Shyam S </a:t>
            </a:r>
            <a:r>
              <a:rPr lang="en-IN" dirty="0"/>
              <a:t>(</a:t>
            </a:r>
            <a:r>
              <a:rPr lang="en-IN" dirty="0" smtClean="0"/>
              <a:t>1041210549, Y4)</a:t>
            </a:r>
            <a:r>
              <a:rPr lang="en-US" dirty="0"/>
              <a:t/>
            </a:r>
            <a:br>
              <a:rPr lang="en-US" dirty="0"/>
            </a:br>
            <a:r>
              <a:rPr lang="fi-FI" dirty="0" smtClean="0"/>
              <a:t>Mohammed Sadique </a:t>
            </a:r>
            <a:r>
              <a:rPr lang="fi-FI" dirty="0"/>
              <a:t>(</a:t>
            </a:r>
            <a:r>
              <a:rPr lang="fi-FI" dirty="0" smtClean="0"/>
              <a:t>1041210566, Y4)</a:t>
            </a:r>
            <a:endParaRPr lang="fi-FI" dirty="0"/>
          </a:p>
          <a:p>
            <a:pPr lvl="0" algn="ctr">
              <a:lnSpc>
                <a:spcPct val="120138"/>
              </a:lnSpc>
            </a:pPr>
            <a:r>
              <a:rPr lang="en-IN" dirty="0" err="1" smtClean="0"/>
              <a:t>Geetha</a:t>
            </a:r>
            <a:r>
              <a:rPr lang="en-IN" dirty="0" smtClean="0"/>
              <a:t> R </a:t>
            </a:r>
            <a:r>
              <a:rPr lang="en-IN" dirty="0"/>
              <a:t>(</a:t>
            </a:r>
            <a:r>
              <a:rPr lang="en-IN" dirty="0" smtClean="0"/>
              <a:t>1041210579, Y4)</a:t>
            </a:r>
            <a:endParaRPr lang="en-IN" dirty="0"/>
          </a:p>
          <a:p>
            <a:pPr lvl="0" algn="ctr">
              <a:lnSpc>
                <a:spcPct val="120138"/>
              </a:lnSpc>
            </a:pPr>
            <a:endParaRPr lang="en-US" dirty="0"/>
          </a:p>
          <a:p>
            <a:pPr lvl="0" algn="ctr">
              <a:lnSpc>
                <a:spcPct val="120138"/>
              </a:lnSpc>
            </a:pPr>
            <a:r>
              <a:rPr lang="en-US" i="1" dirty="0"/>
              <a:t>Under the guidance of</a:t>
            </a:r>
          </a:p>
          <a:p>
            <a:pPr lvl="0" algn="ctr">
              <a:lnSpc>
                <a:spcPct val="120138"/>
              </a:lnSpc>
            </a:pPr>
            <a:r>
              <a:rPr lang="en-US" dirty="0" smtClean="0"/>
              <a:t>MR. </a:t>
            </a:r>
            <a:r>
              <a:rPr lang="en-US" dirty="0" err="1" smtClean="0"/>
              <a:t>M.Mario</a:t>
            </a:r>
            <a:r>
              <a:rPr lang="en-US" dirty="0" smtClean="0"/>
              <a:t> Dominic  </a:t>
            </a:r>
            <a:r>
              <a:rPr lang="en-US" dirty="0" err="1" smtClean="0"/>
              <a:t>Savio</a:t>
            </a:r>
            <a:endParaRPr lang="en-US" dirty="0"/>
          </a:p>
          <a:p>
            <a:pPr lvl="0" algn="ctr">
              <a:lnSpc>
                <a:spcPct val="120138"/>
              </a:lnSpc>
            </a:pPr>
            <a:r>
              <a:rPr lang="en-US" dirty="0"/>
              <a:t>Assistant </a:t>
            </a:r>
            <a:r>
              <a:rPr lang="en-US"/>
              <a:t>Professor </a:t>
            </a:r>
            <a:r>
              <a:rPr lang="en-US" smtClean="0"/>
              <a:t>(O.G</a:t>
            </a:r>
            <a:r>
              <a:rPr lang="en-US" dirty="0"/>
              <a:t>), Department of ECE</a:t>
            </a:r>
            <a:r>
              <a:rPr lang="en-US" dirty="0">
                <a:solidFill>
                  <a:srgbClr val="000000"/>
                </a:solidFill>
                <a:latin typeface="Arial"/>
                <a:ea typeface="Arial"/>
                <a:cs typeface="Arial"/>
                <a:sym typeface="Arial"/>
              </a:rPr>
              <a:t/>
            </a:r>
            <a:br>
              <a:rPr lang="en-US" dirty="0">
                <a:solidFill>
                  <a:srgbClr val="000000"/>
                </a:solidFill>
                <a:latin typeface="Arial"/>
                <a:ea typeface="Arial"/>
                <a:cs typeface="Arial"/>
                <a:sym typeface="Arial"/>
              </a:rPr>
            </a:br>
            <a:endParaRPr lang="en-US" dirty="0">
              <a:solidFill>
                <a:srgbClr val="000000"/>
              </a:solidFill>
              <a:latin typeface="Arial"/>
              <a:ea typeface="Arial"/>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4462" y="5163498"/>
            <a:ext cx="1268899" cy="1268899"/>
          </a:xfrm>
          <a:prstGeom prst="rect">
            <a:avLst/>
          </a:prstGeom>
        </p:spPr>
      </p:pic>
      <p:sp>
        <p:nvSpPr>
          <p:cNvPr id="3" name="Date Placeholder 2"/>
          <p:cNvSpPr>
            <a:spLocks noGrp="1"/>
          </p:cNvSpPr>
          <p:nvPr>
            <p:ph type="dt" sz="half" idx="10"/>
          </p:nvPr>
        </p:nvSpPr>
        <p:spPr/>
        <p:txBody>
          <a:bodyPr/>
          <a:lstStyle/>
          <a:p>
            <a:fld id="{44CE6A83-3595-4C88-9E0E-DE14FC538AE5}" type="datetime1">
              <a:rPr lang="en-US" smtClean="0"/>
              <a:t>3/16/2016</a:t>
            </a:fld>
            <a:endParaRPr lang="en-US" dirty="0"/>
          </a:p>
        </p:txBody>
      </p:sp>
      <p:sp>
        <p:nvSpPr>
          <p:cNvPr id="4" name="Footer Placeholder 3"/>
          <p:cNvSpPr>
            <a:spLocks noGrp="1"/>
          </p:cNvSpPr>
          <p:nvPr>
            <p:ph type="ftr" sz="quarter" idx="11"/>
          </p:nvPr>
        </p:nvSpPr>
        <p:spPr/>
        <p:txBody>
          <a:bodyPr/>
          <a:lstStyle/>
          <a:p>
            <a:r>
              <a:rPr lang="en-US" smtClean="0"/>
              <a:t>Gesture Based VR</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258664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smtClean="0"/>
              <a:t>Education</a:t>
            </a:r>
            <a:endParaRPr lang="en-IN" i="1" dirty="0"/>
          </a:p>
        </p:txBody>
      </p:sp>
      <p:pic>
        <p:nvPicPr>
          <p:cNvPr id="7" name="What Is The Body VR_">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51113" y="1846263"/>
            <a:ext cx="7150100" cy="4022725"/>
          </a:xfrm>
        </p:spPr>
      </p:pic>
      <p:sp>
        <p:nvSpPr>
          <p:cNvPr id="4" name="Date Placeholder 3"/>
          <p:cNvSpPr>
            <a:spLocks noGrp="1"/>
          </p:cNvSpPr>
          <p:nvPr>
            <p:ph type="dt" sz="half" idx="10"/>
          </p:nvPr>
        </p:nvSpPr>
        <p:spPr/>
        <p:txBody>
          <a:bodyPr/>
          <a:lstStyle/>
          <a:p>
            <a:fld id="{619CA339-B70F-4B9D-998F-E3ECF7B632B2}" type="datetime1">
              <a:rPr lang="en-US" smtClean="0"/>
              <a:t>3/16/2016</a:t>
            </a:fld>
            <a:endParaRPr lang="en-US" dirty="0"/>
          </a:p>
        </p:txBody>
      </p:sp>
      <p:sp>
        <p:nvSpPr>
          <p:cNvPr id="5" name="Footer Placeholder 4"/>
          <p:cNvSpPr>
            <a:spLocks noGrp="1"/>
          </p:cNvSpPr>
          <p:nvPr>
            <p:ph type="ftr" sz="quarter" idx="11"/>
          </p:nvPr>
        </p:nvSpPr>
        <p:spPr/>
        <p:txBody>
          <a:bodyPr/>
          <a:lstStyle/>
          <a:p>
            <a:r>
              <a:rPr lang="en-US" smtClean="0"/>
              <a:t>Gesture Based VR</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10</a:t>
            </a:fld>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8927" y="224676"/>
            <a:ext cx="3026944" cy="1705724"/>
          </a:xfrm>
          <a:prstGeom prst="rect">
            <a:avLst/>
          </a:prstGeom>
          <a:ln>
            <a:noFill/>
          </a:ln>
          <a:effectLst>
            <a:softEdge rad="112500"/>
          </a:effectLst>
        </p:spPr>
      </p:pic>
    </p:spTree>
    <p:extLst>
      <p:ext uri="{BB962C8B-B14F-4D97-AF65-F5344CB8AC3E}">
        <p14:creationId xmlns:p14="http://schemas.microsoft.com/office/powerpoint/2010/main" val="24041715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smtClean="0"/>
              <a:t>Aim</a:t>
            </a:r>
            <a:endParaRPr lang="en-IN" i="1" dirty="0"/>
          </a:p>
        </p:txBody>
      </p:sp>
      <p:sp>
        <p:nvSpPr>
          <p:cNvPr id="3" name="Content Placeholder 2"/>
          <p:cNvSpPr>
            <a:spLocks noGrp="1"/>
          </p:cNvSpPr>
          <p:nvPr>
            <p:ph idx="1"/>
          </p:nvPr>
        </p:nvSpPr>
        <p:spPr>
          <a:xfrm>
            <a:off x="677334" y="1550989"/>
            <a:ext cx="8596668" cy="3880773"/>
          </a:xfrm>
        </p:spPr>
        <p:txBody>
          <a:bodyPr/>
          <a:lstStyle/>
          <a:p>
            <a:pPr algn="just"/>
            <a:r>
              <a:rPr lang="en-IN" dirty="0" smtClean="0"/>
              <a:t>This project is not to develop VR as an separate product , But integrate all the precursor efforts taken in the past into a single platform in a low cost economic model. Also to Bring in the necessary software and hardware design in such a way it can be easily modified and further developed by the vibrant open source community.</a:t>
            </a:r>
            <a:endParaRPr lang="en-IN" dirty="0"/>
          </a:p>
        </p:txBody>
      </p:sp>
      <p:sp>
        <p:nvSpPr>
          <p:cNvPr id="4" name="Date Placeholder 3"/>
          <p:cNvSpPr>
            <a:spLocks noGrp="1"/>
          </p:cNvSpPr>
          <p:nvPr>
            <p:ph type="dt" sz="half" idx="10"/>
          </p:nvPr>
        </p:nvSpPr>
        <p:spPr/>
        <p:txBody>
          <a:bodyPr/>
          <a:lstStyle/>
          <a:p>
            <a:fld id="{619CA339-B70F-4B9D-998F-E3ECF7B632B2}" type="datetime1">
              <a:rPr lang="en-US" smtClean="0"/>
              <a:t>3/16/2016</a:t>
            </a:fld>
            <a:endParaRPr lang="en-US" dirty="0"/>
          </a:p>
        </p:txBody>
      </p:sp>
      <p:sp>
        <p:nvSpPr>
          <p:cNvPr id="5" name="Footer Placeholder 4"/>
          <p:cNvSpPr>
            <a:spLocks noGrp="1"/>
          </p:cNvSpPr>
          <p:nvPr>
            <p:ph type="ftr" sz="quarter" idx="11"/>
          </p:nvPr>
        </p:nvSpPr>
        <p:spPr/>
        <p:txBody>
          <a:bodyPr/>
          <a:lstStyle/>
          <a:p>
            <a:r>
              <a:rPr lang="en-US" smtClean="0"/>
              <a:t>Gesture Based VR</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11</a:t>
            </a:fld>
            <a:endParaRPr lang="en-US" dirty="0"/>
          </a:p>
        </p:txBody>
      </p:sp>
    </p:spTree>
    <p:extLst>
      <p:ext uri="{BB962C8B-B14F-4D97-AF65-F5344CB8AC3E}">
        <p14:creationId xmlns:p14="http://schemas.microsoft.com/office/powerpoint/2010/main" val="32157864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smtClean="0"/>
              <a:t>Objectives</a:t>
            </a:r>
            <a:endParaRPr lang="en-IN" i="1" dirty="0"/>
          </a:p>
        </p:txBody>
      </p:sp>
      <p:sp>
        <p:nvSpPr>
          <p:cNvPr id="3" name="Content Placeholder 2"/>
          <p:cNvSpPr>
            <a:spLocks noGrp="1"/>
          </p:cNvSpPr>
          <p:nvPr>
            <p:ph idx="1"/>
          </p:nvPr>
        </p:nvSpPr>
        <p:spPr/>
        <p:txBody>
          <a:bodyPr/>
          <a:lstStyle/>
          <a:p>
            <a:r>
              <a:rPr lang="en-IN" dirty="0" smtClean="0"/>
              <a:t>Current VR system is based on windows and android platforms. Our VR unites these both as a single platform .It will also feature SBS 3D and Head Tracking.</a:t>
            </a:r>
          </a:p>
          <a:p>
            <a:endParaRPr lang="en-IN" dirty="0" smtClean="0"/>
          </a:p>
          <a:p>
            <a:r>
              <a:rPr lang="en-IN" dirty="0" smtClean="0"/>
              <a:t>Adds gesture control using a sensor glove that has flex and IMU .</a:t>
            </a:r>
          </a:p>
          <a:p>
            <a:endParaRPr lang="en-IN" dirty="0"/>
          </a:p>
        </p:txBody>
      </p:sp>
      <p:sp>
        <p:nvSpPr>
          <p:cNvPr id="4" name="Date Placeholder 3"/>
          <p:cNvSpPr>
            <a:spLocks noGrp="1"/>
          </p:cNvSpPr>
          <p:nvPr>
            <p:ph type="dt" sz="half" idx="10"/>
          </p:nvPr>
        </p:nvSpPr>
        <p:spPr/>
        <p:txBody>
          <a:bodyPr/>
          <a:lstStyle/>
          <a:p>
            <a:fld id="{619CA339-B70F-4B9D-998F-E3ECF7B632B2}" type="datetime1">
              <a:rPr lang="en-US" smtClean="0"/>
              <a:t>3/16/2016</a:t>
            </a:fld>
            <a:endParaRPr lang="en-US" dirty="0"/>
          </a:p>
        </p:txBody>
      </p:sp>
      <p:sp>
        <p:nvSpPr>
          <p:cNvPr id="5" name="Footer Placeholder 4"/>
          <p:cNvSpPr>
            <a:spLocks noGrp="1"/>
          </p:cNvSpPr>
          <p:nvPr>
            <p:ph type="ftr" sz="quarter" idx="11"/>
          </p:nvPr>
        </p:nvSpPr>
        <p:spPr/>
        <p:txBody>
          <a:bodyPr/>
          <a:lstStyle/>
          <a:p>
            <a:r>
              <a:rPr lang="en-US" smtClean="0"/>
              <a:t>Gesture Based VR</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12</a:t>
            </a:fld>
            <a:endParaRPr lang="en-US" dirty="0"/>
          </a:p>
        </p:txBody>
      </p:sp>
    </p:spTree>
    <p:extLst>
      <p:ext uri="{BB962C8B-B14F-4D97-AF65-F5344CB8AC3E}">
        <p14:creationId xmlns:p14="http://schemas.microsoft.com/office/powerpoint/2010/main" val="10205123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smtClean="0"/>
              <a:t>Design Methodology and Project Plan</a:t>
            </a:r>
            <a:endParaRPr lang="en-IN" i="1" dirty="0"/>
          </a:p>
        </p:txBody>
      </p:sp>
      <p:sp>
        <p:nvSpPr>
          <p:cNvPr id="3" name="Content Placeholder 2"/>
          <p:cNvSpPr>
            <a:spLocks noGrp="1"/>
          </p:cNvSpPr>
          <p:nvPr>
            <p:ph idx="1"/>
          </p:nvPr>
        </p:nvSpPr>
        <p:spPr/>
        <p:txBody>
          <a:bodyPr/>
          <a:lstStyle/>
          <a:p>
            <a:pPr algn="just"/>
            <a:r>
              <a:rPr lang="en-IN" dirty="0" smtClean="0"/>
              <a:t>This project makes use of 2 developmental Boards –</a:t>
            </a:r>
            <a:r>
              <a:rPr lang="en-IN" dirty="0" err="1" smtClean="0"/>
              <a:t>dragonBoard</a:t>
            </a:r>
            <a:r>
              <a:rPr lang="en-IN" dirty="0" smtClean="0"/>
              <a:t> 410c and Arduino Leonardo. Sensors include 2 IMUs and Flex Sensors. This project also Makes use of High PPI Display-TF60006A.</a:t>
            </a:r>
          </a:p>
          <a:p>
            <a:pPr algn="just"/>
            <a:r>
              <a:rPr lang="en-IN" dirty="0" smtClean="0"/>
              <a:t>Dragon Board was chosen  to harness the android platform for it has the most powerful processor available in the market for a development board. Leonardo was chosen for gesture as it is the only Arduino platform along with DUE to provide support for Mouse and keyboard libraries.</a:t>
            </a:r>
          </a:p>
          <a:p>
            <a:pPr algn="just"/>
            <a:r>
              <a:rPr lang="en-IN" dirty="0" smtClean="0"/>
              <a:t>The IMUs use MPU-6050 architecture embedded on a breakout board with inbuilt logic level conversion .This board is knows as GY-521.Flex sensor are resistor strips whose value changes when it is bent.</a:t>
            </a:r>
          </a:p>
          <a:p>
            <a:pPr algn="just"/>
            <a:r>
              <a:rPr lang="en-IN" dirty="0" smtClean="0"/>
              <a:t>A stripped of google cardboard  with Bifocal lens will act as skeleton to hold the elements of HUD’S.</a:t>
            </a:r>
          </a:p>
          <a:p>
            <a:endParaRPr lang="en-IN" dirty="0" smtClean="0"/>
          </a:p>
          <a:p>
            <a:endParaRPr lang="en-IN" dirty="0"/>
          </a:p>
        </p:txBody>
      </p:sp>
      <p:sp>
        <p:nvSpPr>
          <p:cNvPr id="4" name="Date Placeholder 3"/>
          <p:cNvSpPr>
            <a:spLocks noGrp="1"/>
          </p:cNvSpPr>
          <p:nvPr>
            <p:ph type="dt" sz="half" idx="10"/>
          </p:nvPr>
        </p:nvSpPr>
        <p:spPr/>
        <p:txBody>
          <a:bodyPr/>
          <a:lstStyle/>
          <a:p>
            <a:fld id="{619CA339-B70F-4B9D-998F-E3ECF7B632B2}" type="datetime1">
              <a:rPr lang="en-US" smtClean="0"/>
              <a:t>3/16/2016</a:t>
            </a:fld>
            <a:endParaRPr lang="en-US" dirty="0"/>
          </a:p>
        </p:txBody>
      </p:sp>
      <p:sp>
        <p:nvSpPr>
          <p:cNvPr id="5" name="Footer Placeholder 4"/>
          <p:cNvSpPr>
            <a:spLocks noGrp="1"/>
          </p:cNvSpPr>
          <p:nvPr>
            <p:ph type="ftr" sz="quarter" idx="11"/>
          </p:nvPr>
        </p:nvSpPr>
        <p:spPr/>
        <p:txBody>
          <a:bodyPr/>
          <a:lstStyle/>
          <a:p>
            <a:r>
              <a:rPr lang="en-US" smtClean="0"/>
              <a:t>Gesture Based VR</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13</a:t>
            </a:fld>
            <a:endParaRPr lang="en-US" dirty="0"/>
          </a:p>
        </p:txBody>
      </p:sp>
    </p:spTree>
    <p:extLst>
      <p:ext uri="{BB962C8B-B14F-4D97-AF65-F5344CB8AC3E}">
        <p14:creationId xmlns:p14="http://schemas.microsoft.com/office/powerpoint/2010/main" val="10638560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IN"/>
          </a:p>
        </p:txBody>
      </p:sp>
      <p:sp>
        <p:nvSpPr>
          <p:cNvPr id="8" name="Content Placeholder 7"/>
          <p:cNvSpPr>
            <a:spLocks noGrp="1"/>
          </p:cNvSpPr>
          <p:nvPr>
            <p:ph idx="1"/>
          </p:nvPr>
        </p:nvSpPr>
        <p:spPr>
          <a:xfrm>
            <a:off x="335664" y="275642"/>
            <a:ext cx="8938338" cy="5250863"/>
          </a:xfrm>
        </p:spPr>
        <p:txBody>
          <a:bodyPr>
            <a:normAutofit/>
          </a:bodyPr>
          <a:lstStyle/>
          <a:p>
            <a:pPr algn="just"/>
            <a:r>
              <a:rPr lang="en-IN" dirty="0" err="1" smtClean="0"/>
              <a:t>Softwares</a:t>
            </a:r>
            <a:r>
              <a:rPr lang="en-IN" dirty="0" smtClean="0"/>
              <a:t> used are </a:t>
            </a:r>
            <a:r>
              <a:rPr lang="en-IN" dirty="0" err="1" smtClean="0"/>
              <a:t>Tridef</a:t>
            </a:r>
            <a:r>
              <a:rPr lang="en-IN" dirty="0" smtClean="0"/>
              <a:t>, </a:t>
            </a:r>
            <a:r>
              <a:rPr lang="en-IN" dirty="0" err="1" smtClean="0"/>
              <a:t>SweetFX,Arduino</a:t>
            </a:r>
            <a:r>
              <a:rPr lang="en-IN" dirty="0" smtClean="0"/>
              <a:t> programming interface.</a:t>
            </a:r>
          </a:p>
          <a:p>
            <a:pPr algn="just"/>
            <a:r>
              <a:rPr lang="en-IN" dirty="0" err="1" smtClean="0"/>
              <a:t>Tridef</a:t>
            </a:r>
            <a:r>
              <a:rPr lang="en-IN" dirty="0" smtClean="0"/>
              <a:t> is a indie developed graphics injector. Injectors are </a:t>
            </a:r>
            <a:r>
              <a:rPr lang="en-IN" dirty="0" err="1" smtClean="0"/>
              <a:t>softwares</a:t>
            </a:r>
            <a:r>
              <a:rPr lang="en-IN" dirty="0" smtClean="0"/>
              <a:t> that highjack GPU pipe lines make necessary modification to the video data and sends it back to the pipe </a:t>
            </a:r>
            <a:r>
              <a:rPr lang="en-IN" dirty="0" err="1" smtClean="0"/>
              <a:t>line.This</a:t>
            </a:r>
            <a:r>
              <a:rPr lang="en-IN" dirty="0" smtClean="0"/>
              <a:t> software is used to simulate a Side by Side 3D </a:t>
            </a:r>
            <a:r>
              <a:rPr lang="en-IN" dirty="0" err="1" smtClean="0"/>
              <a:t>output.SBS</a:t>
            </a:r>
            <a:r>
              <a:rPr lang="en-IN" dirty="0" smtClean="0"/>
              <a:t> 3D are images nothing but two images placed closed together with one image is viewed at slightly different angles .These 2 images are made to appear as they were from a single source by using bifocal lenses to trick the brain into thinking it is seeing a 3D objects.</a:t>
            </a:r>
          </a:p>
          <a:p>
            <a:pPr algn="just"/>
            <a:r>
              <a:rPr lang="en-IN" dirty="0" err="1" smtClean="0"/>
              <a:t>SweetFx</a:t>
            </a:r>
            <a:r>
              <a:rPr lang="en-IN" dirty="0" smtClean="0"/>
              <a:t> is a set of libraries that were designed by open source </a:t>
            </a:r>
            <a:r>
              <a:rPr lang="en-IN" dirty="0" err="1" smtClean="0"/>
              <a:t>Modding</a:t>
            </a:r>
            <a:r>
              <a:rPr lang="en-IN" dirty="0" smtClean="0"/>
              <a:t> communities to improve textures and filters of a program. We are using this to create the vignette effect to account for lens distortion. Originally used by </a:t>
            </a:r>
            <a:r>
              <a:rPr lang="en-IN" dirty="0" err="1" smtClean="0"/>
              <a:t>modders</a:t>
            </a:r>
            <a:r>
              <a:rPr lang="en-IN" dirty="0" smtClean="0"/>
              <a:t> to create scope like effect for applications , we are using it for different purpose .</a:t>
            </a:r>
          </a:p>
          <a:p>
            <a:pPr algn="just"/>
            <a:r>
              <a:rPr lang="en-IN" dirty="0" smtClean="0"/>
              <a:t>Arduino programming interface is used to code Arduino for control applications.</a:t>
            </a:r>
          </a:p>
          <a:p>
            <a:pPr algn="just"/>
            <a:r>
              <a:rPr lang="en-IN" dirty="0" smtClean="0"/>
              <a:t>The dragon Board must also be programmed and kernel level changes must be made to force android to accepts inputs of gyroscope via low speed expansion I2C ports.</a:t>
            </a:r>
          </a:p>
          <a:p>
            <a:pPr algn="just"/>
            <a:r>
              <a:rPr lang="en-IN" dirty="0" smtClean="0"/>
              <a:t>For Tech Demo we are planning to use Google earth and Mirrors edge .</a:t>
            </a:r>
          </a:p>
          <a:p>
            <a:endParaRPr lang="en-IN" dirty="0"/>
          </a:p>
        </p:txBody>
      </p:sp>
      <p:sp>
        <p:nvSpPr>
          <p:cNvPr id="4" name="Date Placeholder 3"/>
          <p:cNvSpPr>
            <a:spLocks noGrp="1"/>
          </p:cNvSpPr>
          <p:nvPr>
            <p:ph type="dt" sz="half" idx="10"/>
          </p:nvPr>
        </p:nvSpPr>
        <p:spPr/>
        <p:txBody>
          <a:bodyPr/>
          <a:lstStyle/>
          <a:p>
            <a:fld id="{619CA339-B70F-4B9D-998F-E3ECF7B632B2}" type="datetime1">
              <a:rPr lang="en-US" smtClean="0"/>
              <a:t>3/16/2016</a:t>
            </a:fld>
            <a:endParaRPr lang="en-US" dirty="0"/>
          </a:p>
        </p:txBody>
      </p:sp>
      <p:sp>
        <p:nvSpPr>
          <p:cNvPr id="5" name="Footer Placeholder 4"/>
          <p:cNvSpPr>
            <a:spLocks noGrp="1"/>
          </p:cNvSpPr>
          <p:nvPr>
            <p:ph type="ftr" sz="quarter" idx="11"/>
          </p:nvPr>
        </p:nvSpPr>
        <p:spPr/>
        <p:txBody>
          <a:bodyPr/>
          <a:lstStyle/>
          <a:p>
            <a:r>
              <a:rPr lang="en-US" smtClean="0"/>
              <a:t>Gesture Based VR</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14</a:t>
            </a:fld>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0726" y="360948"/>
            <a:ext cx="2461460" cy="1969168"/>
          </a:xfrm>
          <a:prstGeom prst="rect">
            <a:avLst/>
          </a:prstGeom>
          <a:ln>
            <a:noFill/>
          </a:ln>
          <a:effectLst>
            <a:softEdge rad="112500"/>
          </a:effectLst>
        </p:spPr>
      </p:pic>
    </p:spTree>
    <p:extLst>
      <p:ext uri="{BB962C8B-B14F-4D97-AF65-F5344CB8AC3E}">
        <p14:creationId xmlns:p14="http://schemas.microsoft.com/office/powerpoint/2010/main" val="4521105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8098" y="481263"/>
            <a:ext cx="7442565" cy="5432425"/>
          </a:xfrm>
        </p:spPr>
      </p:pic>
      <p:sp>
        <p:nvSpPr>
          <p:cNvPr id="4" name="Date Placeholder 3"/>
          <p:cNvSpPr>
            <a:spLocks noGrp="1"/>
          </p:cNvSpPr>
          <p:nvPr>
            <p:ph type="dt" sz="half" idx="10"/>
          </p:nvPr>
        </p:nvSpPr>
        <p:spPr/>
        <p:txBody>
          <a:bodyPr/>
          <a:lstStyle/>
          <a:p>
            <a:fld id="{619CA339-B70F-4B9D-998F-E3ECF7B632B2}" type="datetime1">
              <a:rPr lang="en-US" smtClean="0"/>
              <a:t>3/16/2016</a:t>
            </a:fld>
            <a:endParaRPr lang="en-US" dirty="0"/>
          </a:p>
        </p:txBody>
      </p:sp>
      <p:sp>
        <p:nvSpPr>
          <p:cNvPr id="5" name="Footer Placeholder 4"/>
          <p:cNvSpPr>
            <a:spLocks noGrp="1"/>
          </p:cNvSpPr>
          <p:nvPr>
            <p:ph type="ftr" sz="quarter" idx="11"/>
          </p:nvPr>
        </p:nvSpPr>
        <p:spPr/>
        <p:txBody>
          <a:bodyPr/>
          <a:lstStyle/>
          <a:p>
            <a:r>
              <a:rPr lang="en-US" smtClean="0"/>
              <a:t>Gesture Based VR</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15</a:t>
            </a:fld>
            <a:endParaRPr lang="en-US" dirty="0"/>
          </a:p>
        </p:txBody>
      </p:sp>
    </p:spTree>
    <p:extLst>
      <p:ext uri="{BB962C8B-B14F-4D97-AF65-F5344CB8AC3E}">
        <p14:creationId xmlns:p14="http://schemas.microsoft.com/office/powerpoint/2010/main" val="2882307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821" y="473241"/>
            <a:ext cx="2730054" cy="2047541"/>
          </a:xfrm>
          <a:prstGeom prst="rect">
            <a:avLst/>
          </a:prstGeom>
          <a:ln>
            <a:noFill/>
          </a:ln>
          <a:effectLst>
            <a:softEdge rad="112500"/>
          </a:effectLst>
        </p:spPr>
      </p:pic>
      <p:sp>
        <p:nvSpPr>
          <p:cNvPr id="4" name="Date Placeholder 3"/>
          <p:cNvSpPr>
            <a:spLocks noGrp="1"/>
          </p:cNvSpPr>
          <p:nvPr>
            <p:ph type="dt" sz="half" idx="10"/>
          </p:nvPr>
        </p:nvSpPr>
        <p:spPr/>
        <p:txBody>
          <a:bodyPr/>
          <a:lstStyle/>
          <a:p>
            <a:fld id="{619CA339-B70F-4B9D-998F-E3ECF7B632B2}" type="datetime1">
              <a:rPr lang="en-US" smtClean="0"/>
              <a:t>3/16/2016</a:t>
            </a:fld>
            <a:endParaRPr lang="en-US" dirty="0"/>
          </a:p>
        </p:txBody>
      </p:sp>
      <p:sp>
        <p:nvSpPr>
          <p:cNvPr id="5" name="Footer Placeholder 4"/>
          <p:cNvSpPr>
            <a:spLocks noGrp="1"/>
          </p:cNvSpPr>
          <p:nvPr>
            <p:ph type="ftr" sz="quarter" idx="11"/>
          </p:nvPr>
        </p:nvSpPr>
        <p:spPr/>
        <p:txBody>
          <a:bodyPr/>
          <a:lstStyle/>
          <a:p>
            <a:r>
              <a:rPr lang="en-US" smtClean="0"/>
              <a:t>Gesture Based VR</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16</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7586" y="298287"/>
            <a:ext cx="3482142" cy="2611606"/>
          </a:xfrm>
          <a:prstGeom prst="rect">
            <a:avLst/>
          </a:prstGeom>
          <a:ln>
            <a:noFill/>
          </a:ln>
          <a:effectLst>
            <a:softEdge rad="112500"/>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3989" y="309665"/>
            <a:ext cx="2795742" cy="2107990"/>
          </a:xfrm>
          <a:prstGeom prst="rect">
            <a:avLst/>
          </a:prstGeom>
          <a:ln>
            <a:noFill/>
          </a:ln>
          <a:effectLst>
            <a:softEdge rad="112500"/>
          </a:effec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423" y="2728968"/>
            <a:ext cx="4363452" cy="3272589"/>
          </a:xfrm>
          <a:prstGeom prst="rect">
            <a:avLst/>
          </a:prstGeom>
          <a:ln>
            <a:noFill/>
          </a:ln>
          <a:effectLst>
            <a:softEdge rad="112500"/>
          </a:effectLst>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22758" y="3498585"/>
            <a:ext cx="2887579" cy="2165684"/>
          </a:xfrm>
          <a:prstGeom prst="rect">
            <a:avLst/>
          </a:prstGeom>
          <a:ln>
            <a:noFill/>
          </a:ln>
          <a:effectLst>
            <a:softEdge rad="112500"/>
          </a:effectLst>
        </p:spPr>
      </p:pic>
    </p:spTree>
    <p:extLst>
      <p:ext uri="{BB962C8B-B14F-4D97-AF65-F5344CB8AC3E}">
        <p14:creationId xmlns:p14="http://schemas.microsoft.com/office/powerpoint/2010/main" val="11213183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Budget</a:t>
            </a:r>
            <a:endParaRPr lang="en-IN"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310463371"/>
              </p:ext>
            </p:extLst>
          </p:nvPr>
        </p:nvGraphicFramePr>
        <p:xfrm>
          <a:off x="528486" y="1374783"/>
          <a:ext cx="8923011" cy="4666579"/>
        </p:xfrm>
        <a:graphic>
          <a:graphicData uri="http://schemas.openxmlformats.org/drawingml/2006/table">
            <a:tbl>
              <a:tblPr firstRow="1" firstCol="1" bandRow="1">
                <a:tableStyleId>{5C22544A-7EE6-4342-B048-85BDC9FD1C3A}</a:tableStyleId>
              </a:tblPr>
              <a:tblGrid>
                <a:gridCol w="614933"/>
                <a:gridCol w="2477799"/>
                <a:gridCol w="1921826"/>
                <a:gridCol w="1100517"/>
                <a:gridCol w="801112"/>
                <a:gridCol w="830093"/>
                <a:gridCol w="1176731"/>
              </a:tblGrid>
              <a:tr h="800104">
                <a:tc>
                  <a:txBody>
                    <a:bodyPr/>
                    <a:lstStyle/>
                    <a:p>
                      <a:pPr algn="ctr">
                        <a:lnSpc>
                          <a:spcPct val="115000"/>
                        </a:lnSpc>
                        <a:spcAft>
                          <a:spcPts val="0"/>
                        </a:spcAft>
                      </a:pPr>
                      <a:r>
                        <a:rPr lang="en-IN" sz="1200" dirty="0">
                          <a:effectLst/>
                        </a:rPr>
                        <a:t> </a:t>
                      </a:r>
                      <a:endParaRPr lang="en-IN" sz="1100" dirty="0">
                        <a:effectLst/>
                      </a:endParaRPr>
                    </a:p>
                    <a:p>
                      <a:pPr algn="ctr">
                        <a:lnSpc>
                          <a:spcPct val="115000"/>
                        </a:lnSpc>
                        <a:spcAft>
                          <a:spcPts val="0"/>
                        </a:spcAft>
                      </a:pPr>
                      <a:r>
                        <a:rPr lang="en-IN" sz="1200" dirty="0">
                          <a:effectLst/>
                        </a:rPr>
                        <a:t>S.NO</a:t>
                      </a:r>
                      <a:endPar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15000"/>
                        </a:lnSpc>
                        <a:spcAft>
                          <a:spcPts val="0"/>
                        </a:spcAft>
                      </a:pPr>
                      <a:r>
                        <a:rPr lang="en-IN" sz="1200">
                          <a:effectLst/>
                        </a:rPr>
                        <a:t>Item / Parts</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15000"/>
                        </a:lnSpc>
                        <a:spcAft>
                          <a:spcPts val="0"/>
                        </a:spcAft>
                      </a:pPr>
                      <a:r>
                        <a:rPr lang="en-IN" sz="1200">
                          <a:effectLst/>
                        </a:rPr>
                        <a:t>Supplier/ Manufacturer</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15000"/>
                        </a:lnSpc>
                        <a:spcAft>
                          <a:spcPts val="0"/>
                        </a:spcAft>
                      </a:pPr>
                      <a:r>
                        <a:rPr lang="en-IN" sz="1200">
                          <a:effectLst/>
                        </a:rPr>
                        <a:t>Model No./ Description</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15000"/>
                        </a:lnSpc>
                        <a:spcAft>
                          <a:spcPts val="0"/>
                        </a:spcAft>
                      </a:pPr>
                      <a:r>
                        <a:rPr lang="en-IN" sz="1200">
                          <a:effectLst/>
                        </a:rPr>
                        <a:t>Quantity</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15000"/>
                        </a:lnSpc>
                        <a:spcAft>
                          <a:spcPts val="0"/>
                        </a:spcAft>
                      </a:pPr>
                      <a:r>
                        <a:rPr lang="en-IN" sz="1200">
                          <a:effectLst/>
                        </a:rPr>
                        <a:t>Unit Price</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15000"/>
                        </a:lnSpc>
                        <a:spcAft>
                          <a:spcPts val="0"/>
                        </a:spcAft>
                      </a:pPr>
                      <a:r>
                        <a:rPr lang="en-IN" sz="1200" dirty="0">
                          <a:effectLst/>
                        </a:rPr>
                        <a:t>Total (</a:t>
                      </a:r>
                      <a:r>
                        <a:rPr lang="en-IN" sz="1200" dirty="0" err="1">
                          <a:effectLst/>
                        </a:rPr>
                        <a:t>Rs</a:t>
                      </a:r>
                      <a:r>
                        <a:rPr lang="en-IN" sz="1200" dirty="0">
                          <a:effectLst/>
                        </a:rPr>
                        <a:t>.)</a:t>
                      </a:r>
                      <a:endPar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r>
              <a:tr h="603560">
                <a:tc>
                  <a:txBody>
                    <a:bodyPr/>
                    <a:lstStyle/>
                    <a:p>
                      <a:pPr algn="ctr">
                        <a:lnSpc>
                          <a:spcPct val="115000"/>
                        </a:lnSpc>
                        <a:spcAft>
                          <a:spcPts val="0"/>
                        </a:spcAft>
                      </a:pPr>
                      <a:r>
                        <a:rPr lang="en-IN" sz="1200">
                          <a:effectLst/>
                        </a:rPr>
                        <a:t>1</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15000"/>
                        </a:lnSpc>
                        <a:spcAft>
                          <a:spcPts val="0"/>
                        </a:spcAft>
                      </a:pPr>
                      <a:r>
                        <a:rPr lang="en-IN" sz="1200">
                          <a:effectLst/>
                        </a:rPr>
                        <a:t>DragonBoard410c</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15000"/>
                        </a:lnSpc>
                        <a:spcAft>
                          <a:spcPts val="0"/>
                        </a:spcAft>
                      </a:pPr>
                      <a:r>
                        <a:rPr lang="en-IN" sz="1200">
                          <a:effectLst/>
                        </a:rPr>
                        <a:t>Qualcomm</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15000"/>
                        </a:lnSpc>
                        <a:spcAft>
                          <a:spcPts val="0"/>
                        </a:spcAft>
                      </a:pPr>
                      <a:r>
                        <a:rPr lang="en-IN" sz="1200">
                          <a:effectLst/>
                        </a:rPr>
                        <a:t>410C</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15000"/>
                        </a:lnSpc>
                        <a:spcAft>
                          <a:spcPts val="0"/>
                        </a:spcAft>
                      </a:pPr>
                      <a:r>
                        <a:rPr lang="en-IN" sz="1200">
                          <a:effectLst/>
                        </a:rPr>
                        <a:t>1</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15000"/>
                        </a:lnSpc>
                        <a:spcAft>
                          <a:spcPts val="0"/>
                        </a:spcAft>
                      </a:pPr>
                      <a:r>
                        <a:rPr lang="en-IN" sz="1200">
                          <a:effectLst/>
                        </a:rPr>
                        <a:t>Rs4,000</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15000"/>
                        </a:lnSpc>
                        <a:spcAft>
                          <a:spcPts val="0"/>
                        </a:spcAft>
                      </a:pPr>
                      <a:r>
                        <a:rPr lang="en-IN" sz="1200">
                          <a:effectLst/>
                        </a:rPr>
                        <a:t>Rs4,000</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r>
              <a:tr h="603560">
                <a:tc>
                  <a:txBody>
                    <a:bodyPr/>
                    <a:lstStyle/>
                    <a:p>
                      <a:pPr algn="ctr">
                        <a:lnSpc>
                          <a:spcPct val="115000"/>
                        </a:lnSpc>
                        <a:spcAft>
                          <a:spcPts val="0"/>
                        </a:spcAft>
                      </a:pPr>
                      <a:r>
                        <a:rPr lang="en-IN" sz="1200">
                          <a:effectLst/>
                        </a:rPr>
                        <a:t>2</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15000"/>
                        </a:lnSpc>
                        <a:spcAft>
                          <a:spcPts val="0"/>
                        </a:spcAft>
                      </a:pPr>
                      <a:r>
                        <a:rPr lang="en-IN" sz="1200">
                          <a:effectLst/>
                        </a:rPr>
                        <a:t>Display</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0"/>
                        </a:spcAft>
                      </a:pPr>
                      <a:r>
                        <a:rPr lang="en-IN" sz="1200">
                          <a:effectLst/>
                        </a:rPr>
                        <a:t>  Topfoison shenzden displays</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0"/>
                        </a:spcAft>
                      </a:pPr>
                      <a:r>
                        <a:rPr lang="en-IN" sz="1200">
                          <a:effectLst/>
                        </a:rPr>
                        <a:t>    TF60006A</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15000"/>
                        </a:lnSpc>
                        <a:spcAft>
                          <a:spcPts val="0"/>
                        </a:spcAft>
                      </a:pPr>
                      <a:r>
                        <a:rPr lang="en-IN" sz="1200">
                          <a:effectLst/>
                        </a:rPr>
                        <a:t>1</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15000"/>
                        </a:lnSpc>
                        <a:spcAft>
                          <a:spcPts val="0"/>
                        </a:spcAft>
                      </a:pPr>
                      <a:r>
                        <a:rPr lang="en-IN" sz="1200">
                          <a:effectLst/>
                        </a:rPr>
                        <a:t>Rs3,800</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15000"/>
                        </a:lnSpc>
                        <a:spcAft>
                          <a:spcPts val="0"/>
                        </a:spcAft>
                      </a:pPr>
                      <a:r>
                        <a:rPr lang="en-IN" sz="1200">
                          <a:effectLst/>
                        </a:rPr>
                        <a:t>Rs3,800</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r>
              <a:tr h="293685">
                <a:tc>
                  <a:txBody>
                    <a:bodyPr/>
                    <a:lstStyle/>
                    <a:p>
                      <a:pPr algn="ctr">
                        <a:lnSpc>
                          <a:spcPct val="115000"/>
                        </a:lnSpc>
                        <a:spcAft>
                          <a:spcPts val="0"/>
                        </a:spcAft>
                      </a:pPr>
                      <a:r>
                        <a:rPr lang="en-IN" sz="1200">
                          <a:effectLst/>
                        </a:rPr>
                        <a:t>3</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15000"/>
                        </a:lnSpc>
                        <a:spcAft>
                          <a:spcPts val="0"/>
                        </a:spcAft>
                      </a:pPr>
                      <a:r>
                        <a:rPr lang="en-IN" sz="1200">
                          <a:effectLst/>
                        </a:rPr>
                        <a:t>Gyroscope GY-521</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0"/>
                        </a:spcAft>
                      </a:pPr>
                      <a:r>
                        <a:rPr lang="en-IN" sz="1200" dirty="0" smtClean="0">
                          <a:effectLst/>
                        </a:rPr>
                        <a:t>           </a:t>
                      </a:r>
                      <a:r>
                        <a:rPr lang="en-IN" sz="1200" dirty="0" err="1" smtClean="0">
                          <a:effectLst/>
                        </a:rPr>
                        <a:t>roborium</a:t>
                      </a:r>
                      <a:endPar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0"/>
                        </a:spcAft>
                      </a:pPr>
                      <a:r>
                        <a:rPr lang="en-IN" sz="1200">
                          <a:effectLst/>
                        </a:rPr>
                        <a:t>GY-521</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15000"/>
                        </a:lnSpc>
                        <a:spcAft>
                          <a:spcPts val="0"/>
                        </a:spcAft>
                      </a:pPr>
                      <a:r>
                        <a:rPr lang="en-IN" sz="1200" dirty="0" smtClean="0">
                          <a:solidFill>
                            <a:schemeClr val="dk1"/>
                          </a:solidFill>
                          <a:effectLst/>
                          <a:latin typeface="+mn-lt"/>
                          <a:ea typeface="+mn-ea"/>
                          <a:cs typeface="+mn-cs"/>
                        </a:rPr>
                        <a:t>2</a:t>
                      </a:r>
                      <a:endPar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15000"/>
                        </a:lnSpc>
                        <a:spcAft>
                          <a:spcPts val="0"/>
                        </a:spcAft>
                      </a:pPr>
                      <a:r>
                        <a:rPr lang="en-IN" sz="1200">
                          <a:effectLst/>
                        </a:rPr>
                        <a:t>Rs199</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15000"/>
                        </a:lnSpc>
                        <a:spcAft>
                          <a:spcPts val="0"/>
                        </a:spcAft>
                      </a:pPr>
                      <a:r>
                        <a:rPr lang="en-IN" sz="1200">
                          <a:effectLst/>
                        </a:rPr>
                        <a:t>Rs199</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r>
              <a:tr h="293685">
                <a:tc>
                  <a:txBody>
                    <a:bodyPr/>
                    <a:lstStyle/>
                    <a:p>
                      <a:pPr algn="ctr">
                        <a:lnSpc>
                          <a:spcPct val="115000"/>
                        </a:lnSpc>
                        <a:spcAft>
                          <a:spcPts val="0"/>
                        </a:spcAft>
                      </a:pPr>
                      <a:r>
                        <a:rPr lang="en-IN" sz="1200">
                          <a:effectLst/>
                        </a:rPr>
                        <a:t>4</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15000"/>
                        </a:lnSpc>
                        <a:spcAft>
                          <a:spcPts val="0"/>
                        </a:spcAft>
                      </a:pPr>
                      <a:r>
                        <a:rPr lang="en-IN" sz="1200">
                          <a:effectLst/>
                        </a:rPr>
                        <a:t>LVL shifter Breakout</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0"/>
                        </a:spcAft>
                      </a:pPr>
                      <a:r>
                        <a:rPr lang="en-IN" sz="1200" dirty="0" smtClean="0">
                          <a:effectLst/>
                        </a:rPr>
                        <a:t>                NIL</a:t>
                      </a:r>
                      <a:endPar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0"/>
                        </a:spcAft>
                      </a:pPr>
                      <a:r>
                        <a:rPr lang="en-IN" sz="1200">
                          <a:effectLst/>
                        </a:rPr>
                        <a:t>3-5v variant</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15000"/>
                        </a:lnSpc>
                        <a:spcAft>
                          <a:spcPts val="0"/>
                        </a:spcAft>
                      </a:pPr>
                      <a:r>
                        <a:rPr lang="en-IN" sz="1200">
                          <a:effectLst/>
                        </a:rPr>
                        <a:t>1</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15000"/>
                        </a:lnSpc>
                        <a:spcAft>
                          <a:spcPts val="0"/>
                        </a:spcAft>
                      </a:pPr>
                      <a:r>
                        <a:rPr lang="en-IN" sz="1200">
                          <a:effectLst/>
                        </a:rPr>
                        <a:t>Rs200</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15000"/>
                        </a:lnSpc>
                        <a:spcAft>
                          <a:spcPts val="0"/>
                        </a:spcAft>
                      </a:pPr>
                      <a:r>
                        <a:rPr lang="en-IN" sz="1200">
                          <a:effectLst/>
                        </a:rPr>
                        <a:t>Rs200</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r>
              <a:tr h="293685">
                <a:tc>
                  <a:txBody>
                    <a:bodyPr/>
                    <a:lstStyle/>
                    <a:p>
                      <a:pPr algn="ctr">
                        <a:lnSpc>
                          <a:spcPct val="115000"/>
                        </a:lnSpc>
                        <a:spcAft>
                          <a:spcPts val="0"/>
                        </a:spcAft>
                      </a:pPr>
                      <a:r>
                        <a:rPr lang="en-IN" sz="1200">
                          <a:effectLst/>
                        </a:rPr>
                        <a:t>5</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15000"/>
                        </a:lnSpc>
                        <a:spcAft>
                          <a:spcPts val="0"/>
                        </a:spcAft>
                      </a:pPr>
                      <a:r>
                        <a:rPr lang="en-IN" sz="1200">
                          <a:effectLst/>
                        </a:rPr>
                        <a:t>Google cardboard</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0"/>
                        </a:spcAft>
                      </a:pPr>
                      <a:r>
                        <a:rPr lang="en-IN" sz="1200" dirty="0" smtClean="0">
                          <a:effectLst/>
                        </a:rPr>
                        <a:t>               Aura </a:t>
                      </a:r>
                      <a:endPar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0"/>
                        </a:spcAft>
                      </a:pPr>
                      <a:r>
                        <a:rPr lang="en-IN" sz="1200">
                          <a:effectLst/>
                        </a:rPr>
                        <a:t>Cardboard</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15000"/>
                        </a:lnSpc>
                        <a:spcAft>
                          <a:spcPts val="0"/>
                        </a:spcAft>
                      </a:pPr>
                      <a:r>
                        <a:rPr lang="en-IN" sz="1200">
                          <a:effectLst/>
                        </a:rPr>
                        <a:t>1</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15000"/>
                        </a:lnSpc>
                        <a:spcAft>
                          <a:spcPts val="0"/>
                        </a:spcAft>
                      </a:pPr>
                      <a:r>
                        <a:rPr lang="en-IN" sz="1200">
                          <a:effectLst/>
                        </a:rPr>
                        <a:t>Rs659</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15000"/>
                        </a:lnSpc>
                        <a:spcAft>
                          <a:spcPts val="0"/>
                        </a:spcAft>
                      </a:pPr>
                      <a:r>
                        <a:rPr lang="en-IN" sz="1200">
                          <a:effectLst/>
                        </a:rPr>
                        <a:t>Rs659</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r>
              <a:tr h="293685">
                <a:tc>
                  <a:txBody>
                    <a:bodyPr/>
                    <a:lstStyle/>
                    <a:p>
                      <a:pPr algn="ctr">
                        <a:lnSpc>
                          <a:spcPct val="115000"/>
                        </a:lnSpc>
                        <a:spcAft>
                          <a:spcPts val="0"/>
                        </a:spcAft>
                      </a:pPr>
                      <a:r>
                        <a:rPr lang="en-IN" sz="1200" dirty="0">
                          <a:effectLst/>
                        </a:rPr>
                        <a:t>6</a:t>
                      </a:r>
                      <a:endPar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15000"/>
                        </a:lnSpc>
                        <a:spcAft>
                          <a:spcPts val="0"/>
                        </a:spcAft>
                      </a:pPr>
                      <a:r>
                        <a:rPr lang="en-IN" sz="1200" dirty="0">
                          <a:effectLst/>
                        </a:rPr>
                        <a:t>PC with HDMI</a:t>
                      </a:r>
                      <a:endPar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0"/>
                        </a:spcAft>
                      </a:pPr>
                      <a:r>
                        <a:rPr lang="en-IN" sz="1200" dirty="0" smtClean="0">
                          <a:effectLst/>
                        </a:rPr>
                        <a:t>                NIL</a:t>
                      </a:r>
                      <a:endPar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0"/>
                        </a:spcAft>
                      </a:pPr>
                      <a:r>
                        <a:rPr lang="en-IN" sz="1200">
                          <a:effectLst/>
                        </a:rPr>
                        <a:t>NIL</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15000"/>
                        </a:lnSpc>
                        <a:spcAft>
                          <a:spcPts val="0"/>
                        </a:spcAft>
                      </a:pPr>
                      <a:r>
                        <a:rPr lang="en-IN" sz="1200" dirty="0" smtClean="0">
                          <a:effectLst/>
                        </a:rPr>
                        <a:t>1</a:t>
                      </a:r>
                      <a:endPar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15000"/>
                        </a:lnSpc>
                        <a:spcAft>
                          <a:spcPts val="0"/>
                        </a:spcAft>
                      </a:pPr>
                      <a:r>
                        <a:rPr lang="en-IN" sz="1200">
                          <a:effectLst/>
                        </a:rPr>
                        <a:t>NIL</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15000"/>
                        </a:lnSpc>
                        <a:spcAft>
                          <a:spcPts val="0"/>
                        </a:spcAft>
                      </a:pPr>
                      <a:r>
                        <a:rPr lang="en-IN" sz="1200">
                          <a:effectLst/>
                        </a:rPr>
                        <a:t>NIL</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r>
              <a:tr h="293685">
                <a:tc>
                  <a:txBody>
                    <a:bodyPr/>
                    <a:lstStyle/>
                    <a:p>
                      <a:pPr algn="ctr">
                        <a:lnSpc>
                          <a:spcPct val="115000"/>
                        </a:lnSpc>
                        <a:spcAft>
                          <a:spcPts val="0"/>
                        </a:spcAft>
                      </a:pPr>
                      <a:r>
                        <a:rPr lang="en-IN" sz="1100" dirty="0" smtClean="0">
                          <a:solidFill>
                            <a:schemeClr val="bg1"/>
                          </a:solidFill>
                          <a:effectLst/>
                          <a:latin typeface="Calibri" panose="020F0502020204030204" pitchFamily="34" charset="0"/>
                          <a:ea typeface="Calibri" panose="020F0502020204030204" pitchFamily="34" charset="0"/>
                          <a:cs typeface="Calibri" panose="020F0502020204030204" pitchFamily="34" charset="0"/>
                        </a:rPr>
                        <a:t>7</a:t>
                      </a:r>
                      <a:endParaRPr lang="en-IN" sz="1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15000"/>
                        </a:lnSpc>
                        <a:spcAft>
                          <a:spcPts val="0"/>
                        </a:spcAft>
                      </a:pPr>
                      <a:r>
                        <a:rPr lang="en-IN" sz="1200" b="0" dirty="0" smtClean="0">
                          <a:solidFill>
                            <a:srgbClr val="000000"/>
                          </a:solidFill>
                          <a:effectLst/>
                          <a:latin typeface="+mj-lt"/>
                          <a:ea typeface="Calibri" panose="020F0502020204030204" pitchFamily="34" charset="0"/>
                          <a:cs typeface="Calibri" panose="020F0502020204030204" pitchFamily="34" charset="0"/>
                        </a:rPr>
                        <a:t>Arduino Leonardo</a:t>
                      </a:r>
                      <a:endParaRPr lang="en-IN" sz="1200" b="0" dirty="0">
                        <a:solidFill>
                          <a:srgbClr val="000000"/>
                        </a:solidFill>
                        <a:effectLst/>
                        <a:latin typeface="+mj-lt"/>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0"/>
                        </a:spcAft>
                      </a:pPr>
                      <a:r>
                        <a:rPr lang="en-IN" sz="1200" dirty="0" smtClean="0">
                          <a:solidFill>
                            <a:srgbClr val="000000"/>
                          </a:solidFill>
                          <a:effectLst/>
                          <a:latin typeface="+mj-lt"/>
                          <a:ea typeface="Calibri" panose="020F0502020204030204" pitchFamily="34" charset="0"/>
                          <a:cs typeface="Calibri" panose="020F0502020204030204" pitchFamily="34" charset="0"/>
                        </a:rPr>
                        <a:t>            </a:t>
                      </a:r>
                      <a:r>
                        <a:rPr lang="en-IN" sz="1200" dirty="0" err="1" smtClean="0">
                          <a:solidFill>
                            <a:srgbClr val="000000"/>
                          </a:solidFill>
                          <a:effectLst/>
                          <a:latin typeface="+mj-lt"/>
                          <a:ea typeface="Calibri" panose="020F0502020204030204" pitchFamily="34" charset="0"/>
                          <a:cs typeface="Calibri" panose="020F0502020204030204" pitchFamily="34" charset="0"/>
                        </a:rPr>
                        <a:t>Genuino</a:t>
                      </a:r>
                      <a:endParaRPr lang="en-IN" sz="1200" dirty="0">
                        <a:solidFill>
                          <a:srgbClr val="000000"/>
                        </a:solidFill>
                        <a:effectLst/>
                        <a:latin typeface="+mj-lt"/>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0"/>
                        </a:spcAft>
                      </a:pPr>
                      <a:r>
                        <a:rPr lang="en-IN" sz="1200" dirty="0" smtClean="0">
                          <a:solidFill>
                            <a:srgbClr val="000000"/>
                          </a:solidFill>
                          <a:effectLst/>
                          <a:latin typeface="+mj-lt"/>
                          <a:ea typeface="Calibri" panose="020F0502020204030204" pitchFamily="34" charset="0"/>
                          <a:cs typeface="Calibri" panose="020F0502020204030204" pitchFamily="34" charset="0"/>
                        </a:rPr>
                        <a:t>Leonardo</a:t>
                      </a:r>
                      <a:endParaRPr lang="en-IN" sz="1200" dirty="0">
                        <a:solidFill>
                          <a:srgbClr val="000000"/>
                        </a:solidFill>
                        <a:effectLst/>
                        <a:latin typeface="+mj-lt"/>
                        <a:ea typeface="Calibri" panose="020F0502020204030204" pitchFamily="34" charset="0"/>
                        <a:cs typeface="Calibri" panose="020F0502020204030204" pitchFamily="34" charset="0"/>
                      </a:endParaRPr>
                    </a:p>
                  </a:txBody>
                  <a:tcPr marL="68580" marR="68580" marT="0" marB="0"/>
                </a:tc>
                <a:tc>
                  <a:txBody>
                    <a:bodyPr/>
                    <a:lstStyle/>
                    <a:p>
                      <a:pPr algn="ctr">
                        <a:lnSpc>
                          <a:spcPct val="115000"/>
                        </a:lnSpc>
                        <a:spcAft>
                          <a:spcPts val="0"/>
                        </a:spcAft>
                      </a:pPr>
                      <a:r>
                        <a:rPr lang="en-IN" sz="1200" dirty="0" smtClean="0">
                          <a:solidFill>
                            <a:srgbClr val="000000"/>
                          </a:solidFill>
                          <a:effectLst/>
                          <a:latin typeface="+mj-lt"/>
                          <a:ea typeface="Calibri" panose="020F0502020204030204" pitchFamily="34" charset="0"/>
                          <a:cs typeface="Calibri" panose="020F0502020204030204" pitchFamily="34" charset="0"/>
                        </a:rPr>
                        <a:t>1</a:t>
                      </a:r>
                      <a:endParaRPr lang="en-IN" sz="1200" dirty="0">
                        <a:solidFill>
                          <a:srgbClr val="000000"/>
                        </a:solidFill>
                        <a:effectLst/>
                        <a:latin typeface="+mj-lt"/>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15000"/>
                        </a:lnSpc>
                        <a:spcAft>
                          <a:spcPts val="0"/>
                        </a:spcAft>
                      </a:pPr>
                      <a:r>
                        <a:rPr lang="en-IN" sz="1200" dirty="0" smtClean="0">
                          <a:solidFill>
                            <a:srgbClr val="000000"/>
                          </a:solidFill>
                          <a:effectLst/>
                          <a:latin typeface="+mj-lt"/>
                          <a:ea typeface="Calibri" panose="020F0502020204030204" pitchFamily="34" charset="0"/>
                          <a:cs typeface="Calibri" panose="020F0502020204030204" pitchFamily="34" charset="0"/>
                        </a:rPr>
                        <a:t>Rs700</a:t>
                      </a:r>
                      <a:endParaRPr lang="en-IN" sz="1200" dirty="0">
                        <a:solidFill>
                          <a:srgbClr val="000000"/>
                        </a:solidFill>
                        <a:effectLst/>
                        <a:latin typeface="+mj-lt"/>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15000"/>
                        </a:lnSpc>
                        <a:spcAft>
                          <a:spcPts val="0"/>
                        </a:spcAft>
                      </a:pPr>
                      <a:r>
                        <a:rPr lang="en-IN" sz="1200" dirty="0" smtClean="0">
                          <a:solidFill>
                            <a:srgbClr val="000000"/>
                          </a:solidFill>
                          <a:effectLst/>
                          <a:latin typeface="+mj-lt"/>
                          <a:ea typeface="Calibri" panose="020F0502020204030204" pitchFamily="34" charset="0"/>
                          <a:cs typeface="Calibri" panose="020F0502020204030204" pitchFamily="34" charset="0"/>
                        </a:rPr>
                        <a:t>Rs700</a:t>
                      </a:r>
                      <a:endParaRPr lang="en-IN" sz="1200" dirty="0">
                        <a:solidFill>
                          <a:srgbClr val="000000"/>
                        </a:solidFill>
                        <a:effectLst/>
                        <a:latin typeface="+mj-lt"/>
                        <a:ea typeface="Calibri" panose="020F0502020204030204" pitchFamily="34" charset="0"/>
                        <a:cs typeface="Calibri" panose="020F0502020204030204" pitchFamily="34" charset="0"/>
                      </a:endParaRPr>
                    </a:p>
                  </a:txBody>
                  <a:tcPr marL="68580" marR="68580" marT="0" marB="0" anchor="ctr"/>
                </a:tc>
              </a:tr>
              <a:tr h="293685">
                <a:tc>
                  <a:txBody>
                    <a:bodyPr/>
                    <a:lstStyle/>
                    <a:p>
                      <a:pPr algn="ctr">
                        <a:lnSpc>
                          <a:spcPct val="115000"/>
                        </a:lnSpc>
                        <a:spcAft>
                          <a:spcPts val="0"/>
                        </a:spcAft>
                      </a:pPr>
                      <a:r>
                        <a:rPr lang="en-IN" sz="1100" dirty="0" smtClean="0">
                          <a:solidFill>
                            <a:schemeClr val="bg1"/>
                          </a:solidFill>
                          <a:effectLst/>
                          <a:latin typeface="Calibri" panose="020F0502020204030204" pitchFamily="34" charset="0"/>
                          <a:ea typeface="Calibri" panose="020F0502020204030204" pitchFamily="34" charset="0"/>
                          <a:cs typeface="Calibri" panose="020F0502020204030204" pitchFamily="34" charset="0"/>
                        </a:rPr>
                        <a:t>8</a:t>
                      </a:r>
                      <a:endParaRPr lang="en-IN" sz="1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15000"/>
                        </a:lnSpc>
                        <a:spcAft>
                          <a:spcPts val="0"/>
                        </a:spcAft>
                      </a:pPr>
                      <a:r>
                        <a:rPr lang="en-IN" sz="1200" dirty="0" smtClean="0">
                          <a:solidFill>
                            <a:srgbClr val="000000"/>
                          </a:solidFill>
                          <a:effectLst/>
                          <a:latin typeface="+mj-lt"/>
                          <a:ea typeface="Calibri" panose="020F0502020204030204" pitchFamily="34" charset="0"/>
                          <a:cs typeface="Calibri" panose="020F0502020204030204" pitchFamily="34" charset="0"/>
                        </a:rPr>
                        <a:t>Glove</a:t>
                      </a:r>
                      <a:endParaRPr lang="en-IN" sz="1200" dirty="0">
                        <a:solidFill>
                          <a:srgbClr val="000000"/>
                        </a:solidFill>
                        <a:effectLst/>
                        <a:latin typeface="+mj-lt"/>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0"/>
                        </a:spcAft>
                      </a:pPr>
                      <a:r>
                        <a:rPr lang="en-IN" sz="1200" dirty="0" smtClean="0">
                          <a:solidFill>
                            <a:srgbClr val="000000"/>
                          </a:solidFill>
                          <a:effectLst/>
                          <a:latin typeface="Calibri" panose="020F0502020204030204" pitchFamily="34" charset="0"/>
                          <a:ea typeface="Calibri" panose="020F0502020204030204" pitchFamily="34" charset="0"/>
                          <a:cs typeface="Calibri" panose="020F0502020204030204" pitchFamily="34" charset="0"/>
                        </a:rPr>
                        <a:t>                     Nil</a:t>
                      </a:r>
                      <a:endParaRPr lang="en-IN"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0"/>
                        </a:spcAft>
                      </a:pPr>
                      <a:r>
                        <a:rPr lang="en-IN" sz="1200" dirty="0" smtClean="0">
                          <a:solidFill>
                            <a:srgbClr val="000000"/>
                          </a:solidFill>
                          <a:effectLst/>
                          <a:latin typeface="Calibri" panose="020F0502020204030204" pitchFamily="34" charset="0"/>
                          <a:ea typeface="Calibri" panose="020F0502020204030204" pitchFamily="34" charset="0"/>
                          <a:cs typeface="Calibri" panose="020F0502020204030204" pitchFamily="34" charset="0"/>
                        </a:rPr>
                        <a:t>Nil</a:t>
                      </a:r>
                      <a:endParaRPr lang="en-IN"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15000"/>
                        </a:lnSpc>
                        <a:spcAft>
                          <a:spcPts val="0"/>
                        </a:spcAft>
                      </a:pPr>
                      <a:r>
                        <a:rPr lang="en-IN" sz="1200" dirty="0" smtClean="0">
                          <a:solidFill>
                            <a:srgbClr val="000000"/>
                          </a:solidFill>
                          <a:effectLst/>
                          <a:latin typeface="+mj-lt"/>
                          <a:ea typeface="Calibri" panose="020F0502020204030204" pitchFamily="34" charset="0"/>
                          <a:cs typeface="Calibri" panose="020F0502020204030204" pitchFamily="34" charset="0"/>
                        </a:rPr>
                        <a:t>2</a:t>
                      </a:r>
                      <a:endParaRPr lang="en-IN" sz="1200" dirty="0">
                        <a:solidFill>
                          <a:srgbClr val="000000"/>
                        </a:solidFill>
                        <a:effectLst/>
                        <a:latin typeface="+mj-lt"/>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15000"/>
                        </a:lnSpc>
                        <a:spcAft>
                          <a:spcPts val="0"/>
                        </a:spcAft>
                      </a:pPr>
                      <a:r>
                        <a:rPr lang="en-IN" sz="1200" dirty="0" smtClean="0">
                          <a:solidFill>
                            <a:srgbClr val="000000"/>
                          </a:solidFill>
                          <a:effectLst/>
                          <a:latin typeface="+mj-lt"/>
                          <a:ea typeface="Calibri" panose="020F0502020204030204" pitchFamily="34" charset="0"/>
                          <a:cs typeface="Calibri" panose="020F0502020204030204" pitchFamily="34" charset="0"/>
                        </a:rPr>
                        <a:t>Rs300</a:t>
                      </a:r>
                      <a:endParaRPr lang="en-IN" sz="1200" dirty="0">
                        <a:solidFill>
                          <a:srgbClr val="000000"/>
                        </a:solidFill>
                        <a:effectLst/>
                        <a:latin typeface="+mj-lt"/>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15000"/>
                        </a:lnSpc>
                        <a:spcAft>
                          <a:spcPts val="0"/>
                        </a:spcAft>
                      </a:pPr>
                      <a:r>
                        <a:rPr lang="en-IN" sz="1200" dirty="0" smtClean="0">
                          <a:solidFill>
                            <a:srgbClr val="000000"/>
                          </a:solidFill>
                          <a:effectLst/>
                          <a:latin typeface="+mj-lt"/>
                          <a:ea typeface="Calibri" panose="020F0502020204030204" pitchFamily="34" charset="0"/>
                          <a:cs typeface="Calibri" panose="020F0502020204030204" pitchFamily="34" charset="0"/>
                        </a:rPr>
                        <a:t>Rs600</a:t>
                      </a:r>
                      <a:endParaRPr lang="en-IN" sz="1200" dirty="0">
                        <a:solidFill>
                          <a:srgbClr val="000000"/>
                        </a:solidFill>
                        <a:effectLst/>
                        <a:latin typeface="+mj-lt"/>
                        <a:ea typeface="Calibri" panose="020F0502020204030204" pitchFamily="34" charset="0"/>
                        <a:cs typeface="Calibri" panose="020F0502020204030204" pitchFamily="34" charset="0"/>
                      </a:endParaRPr>
                    </a:p>
                  </a:txBody>
                  <a:tcPr marL="68580" marR="68580" marT="0" marB="0" anchor="ctr"/>
                </a:tc>
              </a:tr>
              <a:tr h="293685">
                <a:tc>
                  <a:txBody>
                    <a:bodyPr/>
                    <a:lstStyle/>
                    <a:p>
                      <a:pPr algn="ctr">
                        <a:lnSpc>
                          <a:spcPct val="115000"/>
                        </a:lnSpc>
                        <a:spcAft>
                          <a:spcPts val="0"/>
                        </a:spcAft>
                      </a:pPr>
                      <a:r>
                        <a:rPr lang="en-IN" sz="1100" dirty="0" smtClean="0">
                          <a:solidFill>
                            <a:schemeClr val="bg1"/>
                          </a:solidFill>
                          <a:effectLst/>
                          <a:latin typeface="Calibri" panose="020F0502020204030204" pitchFamily="34" charset="0"/>
                          <a:ea typeface="Calibri" panose="020F0502020204030204" pitchFamily="34" charset="0"/>
                          <a:cs typeface="Calibri" panose="020F0502020204030204" pitchFamily="34" charset="0"/>
                        </a:rPr>
                        <a:t>9</a:t>
                      </a:r>
                      <a:endParaRPr lang="en-IN" sz="1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15000"/>
                        </a:lnSpc>
                        <a:spcAft>
                          <a:spcPts val="0"/>
                        </a:spcAft>
                      </a:pPr>
                      <a:r>
                        <a:rPr lang="en-IN" sz="1200" dirty="0" smtClean="0">
                          <a:solidFill>
                            <a:srgbClr val="000000"/>
                          </a:solidFill>
                          <a:effectLst/>
                          <a:latin typeface="+mj-lt"/>
                          <a:ea typeface="Calibri" panose="020F0502020204030204" pitchFamily="34" charset="0"/>
                          <a:cs typeface="Calibri" panose="020F0502020204030204" pitchFamily="34" charset="0"/>
                        </a:rPr>
                        <a:t>Flex Sensor</a:t>
                      </a:r>
                      <a:endParaRPr lang="en-IN" sz="1200" dirty="0">
                        <a:solidFill>
                          <a:srgbClr val="000000"/>
                        </a:solidFill>
                        <a:effectLst/>
                        <a:latin typeface="+mj-lt"/>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0"/>
                        </a:spcAft>
                      </a:pPr>
                      <a:r>
                        <a:rPr lang="en-IN" sz="1200" dirty="0" smtClean="0">
                          <a:solidFill>
                            <a:srgbClr val="000000"/>
                          </a:solidFill>
                          <a:effectLst/>
                          <a:latin typeface="+mj-lt"/>
                          <a:ea typeface="Calibri" panose="020F0502020204030204" pitchFamily="34" charset="0"/>
                          <a:cs typeface="Calibri" panose="020F0502020204030204" pitchFamily="34" charset="0"/>
                        </a:rPr>
                        <a:t>            </a:t>
                      </a:r>
                      <a:r>
                        <a:rPr lang="en-IN" sz="1200" dirty="0" err="1" smtClean="0">
                          <a:solidFill>
                            <a:srgbClr val="000000"/>
                          </a:solidFill>
                          <a:effectLst/>
                          <a:latin typeface="+mj-lt"/>
                          <a:ea typeface="Calibri" panose="020F0502020204030204" pitchFamily="34" charset="0"/>
                          <a:cs typeface="Calibri" panose="020F0502020204030204" pitchFamily="34" charset="0"/>
                        </a:rPr>
                        <a:t>Roborium</a:t>
                      </a:r>
                      <a:endParaRPr lang="en-IN" sz="1200" dirty="0">
                        <a:solidFill>
                          <a:srgbClr val="000000"/>
                        </a:solidFill>
                        <a:effectLst/>
                        <a:latin typeface="+mj-lt"/>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0"/>
                        </a:spcAft>
                      </a:pPr>
                      <a:r>
                        <a:rPr lang="en-IN" sz="1200" dirty="0" smtClean="0">
                          <a:solidFill>
                            <a:srgbClr val="000000"/>
                          </a:solidFill>
                          <a:effectLst/>
                          <a:latin typeface="+mj-lt"/>
                          <a:ea typeface="Calibri" panose="020F0502020204030204" pitchFamily="34" charset="0"/>
                          <a:cs typeface="Calibri" panose="020F0502020204030204" pitchFamily="34" charset="0"/>
                        </a:rPr>
                        <a:t>2”</a:t>
                      </a:r>
                      <a:endParaRPr lang="en-IN" sz="1200" dirty="0">
                        <a:solidFill>
                          <a:srgbClr val="000000"/>
                        </a:solidFill>
                        <a:effectLst/>
                        <a:latin typeface="+mj-lt"/>
                        <a:ea typeface="Calibri" panose="020F0502020204030204" pitchFamily="34" charset="0"/>
                        <a:cs typeface="Calibri" panose="020F0502020204030204" pitchFamily="34" charset="0"/>
                      </a:endParaRPr>
                    </a:p>
                  </a:txBody>
                  <a:tcPr marL="68580" marR="68580" marT="0" marB="0"/>
                </a:tc>
                <a:tc>
                  <a:txBody>
                    <a:bodyPr/>
                    <a:lstStyle/>
                    <a:p>
                      <a:pPr algn="ctr">
                        <a:lnSpc>
                          <a:spcPct val="115000"/>
                        </a:lnSpc>
                        <a:spcAft>
                          <a:spcPts val="0"/>
                        </a:spcAft>
                      </a:pPr>
                      <a:r>
                        <a:rPr lang="en-IN" sz="1200" dirty="0" smtClean="0">
                          <a:solidFill>
                            <a:srgbClr val="000000"/>
                          </a:solidFill>
                          <a:effectLst/>
                          <a:latin typeface="+mj-lt"/>
                          <a:ea typeface="Calibri" panose="020F0502020204030204" pitchFamily="34" charset="0"/>
                          <a:cs typeface="Calibri" panose="020F0502020204030204" pitchFamily="34" charset="0"/>
                        </a:rPr>
                        <a:t>4</a:t>
                      </a:r>
                      <a:endParaRPr lang="en-IN" sz="1200" dirty="0">
                        <a:solidFill>
                          <a:srgbClr val="000000"/>
                        </a:solidFill>
                        <a:effectLst/>
                        <a:latin typeface="+mj-lt"/>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15000"/>
                        </a:lnSpc>
                        <a:spcAft>
                          <a:spcPts val="0"/>
                        </a:spcAft>
                      </a:pPr>
                      <a:r>
                        <a:rPr lang="en-IN" sz="1200" dirty="0" smtClean="0">
                          <a:solidFill>
                            <a:srgbClr val="000000"/>
                          </a:solidFill>
                          <a:effectLst/>
                          <a:latin typeface="+mj-lt"/>
                          <a:ea typeface="Calibri" panose="020F0502020204030204" pitchFamily="34" charset="0"/>
                          <a:cs typeface="Calibri" panose="020F0502020204030204" pitchFamily="34" charset="0"/>
                        </a:rPr>
                        <a:t>Rs540</a:t>
                      </a:r>
                      <a:endParaRPr lang="en-IN" sz="1200" dirty="0">
                        <a:solidFill>
                          <a:srgbClr val="000000"/>
                        </a:solidFill>
                        <a:effectLst/>
                        <a:latin typeface="+mj-lt"/>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15000"/>
                        </a:lnSpc>
                        <a:spcAft>
                          <a:spcPts val="0"/>
                        </a:spcAft>
                      </a:pPr>
                      <a:r>
                        <a:rPr lang="en-IN" sz="1200" dirty="0" smtClean="0">
                          <a:solidFill>
                            <a:srgbClr val="000000"/>
                          </a:solidFill>
                          <a:effectLst/>
                          <a:latin typeface="+mj-lt"/>
                          <a:ea typeface="Calibri" panose="020F0502020204030204" pitchFamily="34" charset="0"/>
                          <a:cs typeface="Calibri" panose="020F0502020204030204" pitchFamily="34" charset="0"/>
                        </a:rPr>
                        <a:t>Rs2160</a:t>
                      </a:r>
                      <a:endParaRPr lang="en-IN" sz="1200" dirty="0">
                        <a:solidFill>
                          <a:srgbClr val="000000"/>
                        </a:solidFill>
                        <a:effectLst/>
                        <a:latin typeface="+mj-lt"/>
                        <a:ea typeface="Calibri" panose="020F0502020204030204" pitchFamily="34" charset="0"/>
                        <a:cs typeface="Calibri" panose="020F0502020204030204" pitchFamily="34" charset="0"/>
                      </a:endParaRPr>
                    </a:p>
                  </a:txBody>
                  <a:tcPr marL="68580" marR="68580" marT="0" marB="0" anchor="ctr"/>
                </a:tc>
              </a:tr>
              <a:tr h="603560">
                <a:tc>
                  <a:txBody>
                    <a:bodyPr/>
                    <a:lstStyle/>
                    <a:p>
                      <a:pPr algn="ctr">
                        <a:lnSpc>
                          <a:spcPct val="115000"/>
                        </a:lnSpc>
                        <a:spcAft>
                          <a:spcPts val="0"/>
                        </a:spcAft>
                      </a:pPr>
                      <a:r>
                        <a:rPr lang="en-IN" sz="1200">
                          <a:effectLst/>
                        </a:rPr>
                        <a:t> </a:t>
                      </a:r>
                      <a:endParaRPr lang="en-IN"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gridSpan="5">
                  <a:txBody>
                    <a:bodyPr/>
                    <a:lstStyle/>
                    <a:p>
                      <a:pPr algn="r">
                        <a:lnSpc>
                          <a:spcPct val="115000"/>
                        </a:lnSpc>
                        <a:spcAft>
                          <a:spcPts val="0"/>
                        </a:spcAft>
                      </a:pPr>
                      <a:r>
                        <a:rPr lang="en-IN" sz="1200" dirty="0">
                          <a:effectLst/>
                        </a:rPr>
                        <a:t>Total (</a:t>
                      </a:r>
                      <a:r>
                        <a:rPr lang="en-IN" sz="1200" dirty="0" err="1">
                          <a:effectLst/>
                        </a:rPr>
                        <a:t>Rs</a:t>
                      </a:r>
                      <a:r>
                        <a:rPr lang="en-IN" sz="1200" dirty="0">
                          <a:effectLst/>
                        </a:rPr>
                        <a:t>.)</a:t>
                      </a:r>
                      <a:endPar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a:lnSpc>
                          <a:spcPct val="115000"/>
                        </a:lnSpc>
                        <a:spcAft>
                          <a:spcPts val="0"/>
                        </a:spcAft>
                      </a:pPr>
                      <a:r>
                        <a:rPr lang="en-IN" sz="1200" dirty="0" smtClean="0">
                          <a:effectLst/>
                        </a:rPr>
                        <a:t>Rs12,319</a:t>
                      </a:r>
                      <a:endPar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r>
            </a:tbl>
          </a:graphicData>
        </a:graphic>
      </p:graphicFrame>
      <p:sp>
        <p:nvSpPr>
          <p:cNvPr id="4" name="Date Placeholder 3"/>
          <p:cNvSpPr>
            <a:spLocks noGrp="1"/>
          </p:cNvSpPr>
          <p:nvPr>
            <p:ph type="dt" sz="half" idx="10"/>
          </p:nvPr>
        </p:nvSpPr>
        <p:spPr/>
        <p:txBody>
          <a:bodyPr/>
          <a:lstStyle/>
          <a:p>
            <a:fld id="{619CA339-B70F-4B9D-998F-E3ECF7B632B2}" type="datetime1">
              <a:rPr lang="en-US" smtClean="0"/>
              <a:t>3/16/2016</a:t>
            </a:fld>
            <a:endParaRPr lang="en-US" dirty="0"/>
          </a:p>
        </p:txBody>
      </p:sp>
      <p:sp>
        <p:nvSpPr>
          <p:cNvPr id="5" name="Footer Placeholder 4"/>
          <p:cNvSpPr>
            <a:spLocks noGrp="1"/>
          </p:cNvSpPr>
          <p:nvPr>
            <p:ph type="ftr" sz="quarter" idx="11"/>
          </p:nvPr>
        </p:nvSpPr>
        <p:spPr/>
        <p:txBody>
          <a:bodyPr/>
          <a:lstStyle/>
          <a:p>
            <a:r>
              <a:rPr lang="en-US" smtClean="0"/>
              <a:t>Gesture Based VR</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17</a:t>
            </a:fld>
            <a:endParaRPr lang="en-US" dirty="0"/>
          </a:p>
        </p:txBody>
      </p:sp>
    </p:spTree>
    <p:extLst>
      <p:ext uri="{BB962C8B-B14F-4D97-AF65-F5344CB8AC3E}">
        <p14:creationId xmlns:p14="http://schemas.microsoft.com/office/powerpoint/2010/main" val="6108516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smtClean="0"/>
              <a:t>Contributions</a:t>
            </a:r>
            <a:endParaRPr lang="en-IN" i="1" dirty="0"/>
          </a:p>
        </p:txBody>
      </p:sp>
      <p:sp>
        <p:nvSpPr>
          <p:cNvPr id="3" name="Content Placeholder 2"/>
          <p:cNvSpPr>
            <a:spLocks noGrp="1"/>
          </p:cNvSpPr>
          <p:nvPr>
            <p:ph idx="1"/>
          </p:nvPr>
        </p:nvSpPr>
        <p:spPr/>
        <p:txBody>
          <a:bodyPr/>
          <a:lstStyle/>
          <a:p>
            <a:r>
              <a:rPr lang="en-IN" dirty="0" smtClean="0"/>
              <a:t>Bringing all fragmented technology in the field of VR into a single form factor.</a:t>
            </a:r>
          </a:p>
          <a:p>
            <a:r>
              <a:rPr lang="en-IN" dirty="0" smtClean="0"/>
              <a:t>Highly economic compared to yet to be released VR like </a:t>
            </a:r>
            <a:r>
              <a:rPr lang="en-IN" dirty="0" err="1" smtClean="0"/>
              <a:t>Occulus</a:t>
            </a:r>
            <a:r>
              <a:rPr lang="en-IN" dirty="0" smtClean="0"/>
              <a:t> rift (600$).</a:t>
            </a:r>
          </a:p>
          <a:p>
            <a:r>
              <a:rPr lang="en-IN" dirty="0" smtClean="0"/>
              <a:t>Easy to make DIY Design.</a:t>
            </a:r>
          </a:p>
          <a:p>
            <a:r>
              <a:rPr lang="en-IN" dirty="0" smtClean="0"/>
              <a:t>Technology Demonstrator.</a:t>
            </a:r>
            <a:endParaRPr lang="en-IN" dirty="0"/>
          </a:p>
        </p:txBody>
      </p:sp>
      <p:sp>
        <p:nvSpPr>
          <p:cNvPr id="4" name="Date Placeholder 3"/>
          <p:cNvSpPr>
            <a:spLocks noGrp="1"/>
          </p:cNvSpPr>
          <p:nvPr>
            <p:ph type="dt" sz="half" idx="10"/>
          </p:nvPr>
        </p:nvSpPr>
        <p:spPr/>
        <p:txBody>
          <a:bodyPr/>
          <a:lstStyle/>
          <a:p>
            <a:fld id="{619CA339-B70F-4B9D-998F-E3ECF7B632B2}" type="datetime1">
              <a:rPr lang="en-US" smtClean="0"/>
              <a:t>3/16/2016</a:t>
            </a:fld>
            <a:endParaRPr lang="en-US" dirty="0"/>
          </a:p>
        </p:txBody>
      </p:sp>
      <p:sp>
        <p:nvSpPr>
          <p:cNvPr id="5" name="Footer Placeholder 4"/>
          <p:cNvSpPr>
            <a:spLocks noGrp="1"/>
          </p:cNvSpPr>
          <p:nvPr>
            <p:ph type="ftr" sz="quarter" idx="11"/>
          </p:nvPr>
        </p:nvSpPr>
        <p:spPr/>
        <p:txBody>
          <a:bodyPr/>
          <a:lstStyle/>
          <a:p>
            <a:r>
              <a:rPr lang="en-US" smtClean="0"/>
              <a:t>Gesture Based VR</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18</a:t>
            </a:fld>
            <a:endParaRPr lang="en-US" dirty="0"/>
          </a:p>
        </p:txBody>
      </p:sp>
    </p:spTree>
    <p:extLst>
      <p:ext uri="{BB962C8B-B14F-4D97-AF65-F5344CB8AC3E}">
        <p14:creationId xmlns:p14="http://schemas.microsoft.com/office/powerpoint/2010/main" val="21815006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smtClean="0"/>
              <a:t>Conclusion</a:t>
            </a:r>
            <a:endParaRPr lang="en-IN" i="1" dirty="0"/>
          </a:p>
        </p:txBody>
      </p:sp>
      <p:sp>
        <p:nvSpPr>
          <p:cNvPr id="3" name="Content Placeholder 2"/>
          <p:cNvSpPr>
            <a:spLocks noGrp="1"/>
          </p:cNvSpPr>
          <p:nvPr>
            <p:ph idx="1"/>
          </p:nvPr>
        </p:nvSpPr>
        <p:spPr/>
        <p:txBody>
          <a:bodyPr/>
          <a:lstStyle/>
          <a:p>
            <a:pPr algn="just"/>
            <a:r>
              <a:rPr lang="en-IN" dirty="0" smtClean="0"/>
              <a:t>All the preliminary research work is done. All materials except display is Purchased. Project plan is formalized and integration work have started.</a:t>
            </a:r>
          </a:p>
          <a:p>
            <a:pPr algn="just"/>
            <a:r>
              <a:rPr lang="en-IN" dirty="0" smtClean="0"/>
              <a:t>Just like how smartphones have revolutionized our day to day life, VR is going to open up lot of possibilities and revolutionize our lifestyle .</a:t>
            </a:r>
            <a:endParaRPr lang="en-IN" dirty="0"/>
          </a:p>
        </p:txBody>
      </p:sp>
      <p:sp>
        <p:nvSpPr>
          <p:cNvPr id="4" name="Date Placeholder 3"/>
          <p:cNvSpPr>
            <a:spLocks noGrp="1"/>
          </p:cNvSpPr>
          <p:nvPr>
            <p:ph type="dt" sz="half" idx="10"/>
          </p:nvPr>
        </p:nvSpPr>
        <p:spPr/>
        <p:txBody>
          <a:bodyPr/>
          <a:lstStyle/>
          <a:p>
            <a:fld id="{619CA339-B70F-4B9D-998F-E3ECF7B632B2}" type="datetime1">
              <a:rPr lang="en-US" smtClean="0"/>
              <a:t>3/16/2016</a:t>
            </a:fld>
            <a:endParaRPr lang="en-US" dirty="0"/>
          </a:p>
        </p:txBody>
      </p:sp>
      <p:sp>
        <p:nvSpPr>
          <p:cNvPr id="5" name="Footer Placeholder 4"/>
          <p:cNvSpPr>
            <a:spLocks noGrp="1"/>
          </p:cNvSpPr>
          <p:nvPr>
            <p:ph type="ftr" sz="quarter" idx="11"/>
          </p:nvPr>
        </p:nvSpPr>
        <p:spPr/>
        <p:txBody>
          <a:bodyPr/>
          <a:lstStyle/>
          <a:p>
            <a:r>
              <a:rPr lang="en-US" smtClean="0"/>
              <a:t>Gesture Based VR</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19</a:t>
            </a:fld>
            <a:endParaRPr lang="en-US" dirty="0"/>
          </a:p>
        </p:txBody>
      </p:sp>
    </p:spTree>
    <p:extLst>
      <p:ext uri="{BB962C8B-B14F-4D97-AF65-F5344CB8AC3E}">
        <p14:creationId xmlns:p14="http://schemas.microsoft.com/office/powerpoint/2010/main" val="37797542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i="1" dirty="0" smtClean="0"/>
              <a:t>What is an VR?</a:t>
            </a:r>
            <a:endParaRPr lang="en-IN" i="1" dirty="0"/>
          </a:p>
        </p:txBody>
      </p:sp>
      <p:sp>
        <p:nvSpPr>
          <p:cNvPr id="6" name="Content Placeholder 5"/>
          <p:cNvSpPr>
            <a:spLocks noGrp="1"/>
          </p:cNvSpPr>
          <p:nvPr>
            <p:ph idx="1"/>
          </p:nvPr>
        </p:nvSpPr>
        <p:spPr/>
        <p:txBody>
          <a:bodyPr/>
          <a:lstStyle/>
          <a:p>
            <a:pPr algn="just"/>
            <a:r>
              <a:rPr lang="en-IN" b="1" dirty="0"/>
              <a:t>Virtual reality</a:t>
            </a:r>
            <a:r>
              <a:rPr lang="en-IN" dirty="0"/>
              <a:t> or </a:t>
            </a:r>
            <a:r>
              <a:rPr lang="en-IN" b="1" dirty="0"/>
              <a:t>virtual realities</a:t>
            </a:r>
            <a:r>
              <a:rPr lang="en-IN" dirty="0"/>
              <a:t> (</a:t>
            </a:r>
            <a:r>
              <a:rPr lang="en-IN" b="1" dirty="0"/>
              <a:t>VR</a:t>
            </a:r>
            <a:r>
              <a:rPr lang="en-IN" dirty="0"/>
              <a:t>), which can be referred to as </a:t>
            </a:r>
            <a:r>
              <a:rPr lang="en-IN" b="1" dirty="0"/>
              <a:t>immersive multimedia</a:t>
            </a:r>
            <a:r>
              <a:rPr lang="en-IN" dirty="0"/>
              <a:t> or </a:t>
            </a:r>
            <a:r>
              <a:rPr lang="en-IN" b="1" dirty="0"/>
              <a:t>computer-simulated reality</a:t>
            </a:r>
            <a:r>
              <a:rPr lang="en-IN" dirty="0"/>
              <a:t>, replicates an environment that simulates a physical presence in places in the real world or an imagined world, allowing the user to interact in that world. Virtual realities artificially create sensory experiences, which can include sight, touch, hearing, and smell.</a:t>
            </a:r>
          </a:p>
        </p:txBody>
      </p:sp>
      <p:sp>
        <p:nvSpPr>
          <p:cNvPr id="2" name="Date Placeholder 1"/>
          <p:cNvSpPr>
            <a:spLocks noGrp="1"/>
          </p:cNvSpPr>
          <p:nvPr>
            <p:ph type="dt" sz="half" idx="10"/>
          </p:nvPr>
        </p:nvSpPr>
        <p:spPr/>
        <p:txBody>
          <a:bodyPr/>
          <a:lstStyle/>
          <a:p>
            <a:fld id="{D5F833E3-5080-46C3-9796-F83498E67C1C}" type="datetime1">
              <a:rPr lang="en-US" smtClean="0"/>
              <a:t>3/16/2016</a:t>
            </a:fld>
            <a:endParaRPr lang="en-US" dirty="0"/>
          </a:p>
        </p:txBody>
      </p:sp>
      <p:sp>
        <p:nvSpPr>
          <p:cNvPr id="3" name="Footer Placeholder 2"/>
          <p:cNvSpPr>
            <a:spLocks noGrp="1"/>
          </p:cNvSpPr>
          <p:nvPr>
            <p:ph type="ftr" sz="quarter" idx="11"/>
          </p:nvPr>
        </p:nvSpPr>
        <p:spPr/>
        <p:txBody>
          <a:bodyPr/>
          <a:lstStyle/>
          <a:p>
            <a:r>
              <a:rPr lang="en-US" dirty="0" smtClean="0"/>
              <a:t>Gesture Based VR</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430270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smtClean="0"/>
              <a:t>Bibliography and References</a:t>
            </a:r>
            <a:endParaRPr lang="en-IN" i="1" dirty="0"/>
          </a:p>
        </p:txBody>
      </p:sp>
      <p:sp>
        <p:nvSpPr>
          <p:cNvPr id="3" name="Content Placeholder 2"/>
          <p:cNvSpPr>
            <a:spLocks noGrp="1"/>
          </p:cNvSpPr>
          <p:nvPr>
            <p:ph idx="1"/>
          </p:nvPr>
        </p:nvSpPr>
        <p:spPr/>
        <p:txBody>
          <a:bodyPr>
            <a:normAutofit fontScale="70000" lnSpcReduction="20000"/>
          </a:bodyPr>
          <a:lstStyle/>
          <a:p>
            <a:pPr algn="just"/>
            <a:r>
              <a:rPr lang="en-IN" dirty="0" smtClean="0"/>
              <a:t> </a:t>
            </a:r>
            <a:r>
              <a:rPr lang="en-IN" dirty="0"/>
              <a:t>Applied virtual reality. In SIGGRAPH Course Notes 14. ACM SIGGRAPH, 1998.</a:t>
            </a:r>
          </a:p>
          <a:p>
            <a:pPr algn="just"/>
            <a:r>
              <a:rPr lang="en-IN" dirty="0" smtClean="0"/>
              <a:t> </a:t>
            </a:r>
            <a:r>
              <a:rPr lang="en-IN" dirty="0"/>
              <a:t>AHLERS, K., AND KRAMER, A. Distributed augmented reality for collaborative design applications. Tech. rep., European Computer Industry Research </a:t>
            </a:r>
            <a:r>
              <a:rPr lang="en-IN" dirty="0" err="1"/>
              <a:t>Center</a:t>
            </a:r>
            <a:r>
              <a:rPr lang="en-IN" dirty="0"/>
              <a:t>, 1995.</a:t>
            </a:r>
          </a:p>
          <a:p>
            <a:pPr algn="just"/>
            <a:r>
              <a:rPr lang="en-IN" dirty="0" smtClean="0"/>
              <a:t> </a:t>
            </a:r>
            <a:r>
              <a:rPr lang="en-IN" dirty="0"/>
              <a:t>AIREY, J. M., ROHLF, J. H., AND BROOKS, JR., F. P. Towards image realism with interactive update rates in complex virtual building environments. Computer Graphics (1990 Symposium on Interactive 3D Graphics) 24, 2 (Mar. 1990), 41–50.</a:t>
            </a:r>
          </a:p>
          <a:p>
            <a:pPr algn="just"/>
            <a:r>
              <a:rPr lang="en-IN" dirty="0" smtClean="0"/>
              <a:t> </a:t>
            </a:r>
            <a:r>
              <a:rPr lang="en-IN" dirty="0"/>
              <a:t>APPINO, P., LEWIS, J. B., KOVED, L., LING, D. T., RABENHORST, D. A., AND CODELLA, C. F. An architecture for virtual worlds. Presence: </a:t>
            </a:r>
            <a:r>
              <a:rPr lang="en-IN" dirty="0" err="1"/>
              <a:t>Teleoperators</a:t>
            </a:r>
            <a:r>
              <a:rPr lang="en-IN" dirty="0"/>
              <a:t> and Virtual Environments 1, 1 (1992), 1–17.</a:t>
            </a:r>
          </a:p>
          <a:p>
            <a:pPr algn="just"/>
            <a:r>
              <a:rPr lang="en-IN" dirty="0" smtClean="0"/>
              <a:t> </a:t>
            </a:r>
            <a:r>
              <a:rPr lang="en-IN" dirty="0"/>
              <a:t>BALAGUER, J.-F., AND DE GENNARO, S. VENUS: A virtual reality project at CERN. Computer Graphics 30, 4 (Nov. 1996), 40–48.</a:t>
            </a:r>
          </a:p>
          <a:p>
            <a:pPr algn="just"/>
            <a:r>
              <a:rPr lang="en-IN" dirty="0" smtClean="0"/>
              <a:t> </a:t>
            </a:r>
            <a:r>
              <a:rPr lang="en-IN" dirty="0"/>
              <a:t>BALAGUER, J.-F., AND GOBBETTI, E. i3D: a high-speed 3D Web browser. In 1995 Symposium on the Virtual Reality </a:t>
            </a:r>
            <a:r>
              <a:rPr lang="en-IN" dirty="0" err="1"/>
              <a:t>Modeling</a:t>
            </a:r>
            <a:r>
              <a:rPr lang="en-IN" dirty="0"/>
              <a:t> Language (VRML ‘95) (Conference held in San Diego, CA, USA, Dec. 1995), ACM Press, pp. 69–76.</a:t>
            </a:r>
          </a:p>
          <a:p>
            <a:pPr algn="just"/>
            <a:r>
              <a:rPr lang="en-IN" dirty="0" smtClean="0"/>
              <a:t> </a:t>
            </a:r>
            <a:r>
              <a:rPr lang="en-IN" dirty="0"/>
              <a:t>BALAGUER, J.-F., AND GOBBETTI, E. i3D: A high speed 3D web browser. In VRML: Bringing Virtual Reality to the </a:t>
            </a:r>
            <a:r>
              <a:rPr lang="en-IN" dirty="0" err="1"/>
              <a:t>Interet</a:t>
            </a:r>
            <a:r>
              <a:rPr lang="en-IN" dirty="0"/>
              <a:t>, J. R. </a:t>
            </a:r>
            <a:r>
              <a:rPr lang="en-IN" dirty="0" err="1"/>
              <a:t>Vacca</a:t>
            </a:r>
            <a:r>
              <a:rPr lang="en-IN" dirty="0"/>
              <a:t>, Ed. AP Professional, Boston, MA, USA, 1996.</a:t>
            </a:r>
          </a:p>
          <a:p>
            <a:pPr algn="just"/>
            <a:r>
              <a:rPr lang="en-IN" dirty="0" smtClean="0"/>
              <a:t> </a:t>
            </a:r>
            <a:r>
              <a:rPr lang="en-IN" dirty="0"/>
              <a:t>BALAGUER, J.-F., AND MANGILI, A. Virtual environments. In New Trends in Animation and Visualization., D. </a:t>
            </a:r>
            <a:r>
              <a:rPr lang="en-IN" dirty="0" err="1"/>
              <a:t>Thalmann</a:t>
            </a:r>
            <a:r>
              <a:rPr lang="en-IN" dirty="0"/>
              <a:t> and N. </a:t>
            </a:r>
            <a:r>
              <a:rPr lang="en-IN" dirty="0" err="1"/>
              <a:t>Magnenat-Thalmann</a:t>
            </a:r>
            <a:r>
              <a:rPr lang="en-IN" dirty="0"/>
              <a:t>, Eds. Wiley, New York, NY, USA, 1992.</a:t>
            </a:r>
          </a:p>
          <a:p>
            <a:pPr algn="just"/>
            <a:r>
              <a:rPr lang="en-IN" dirty="0" smtClean="0"/>
              <a:t>BALET</a:t>
            </a:r>
            <a:r>
              <a:rPr lang="en-IN" dirty="0"/>
              <a:t>, O., LUGA, H., DUTHEN, Y., AND CAUBET, R. PROVIS: A platform for virtual prototyping and maintenance tests. In Proceedings IEEE Computer Animation (1997).</a:t>
            </a:r>
          </a:p>
        </p:txBody>
      </p:sp>
      <p:sp>
        <p:nvSpPr>
          <p:cNvPr id="4" name="Date Placeholder 3"/>
          <p:cNvSpPr>
            <a:spLocks noGrp="1"/>
          </p:cNvSpPr>
          <p:nvPr>
            <p:ph type="dt" sz="half" idx="10"/>
          </p:nvPr>
        </p:nvSpPr>
        <p:spPr/>
        <p:txBody>
          <a:bodyPr/>
          <a:lstStyle/>
          <a:p>
            <a:fld id="{619CA339-B70F-4B9D-998F-E3ECF7B632B2}" type="datetime1">
              <a:rPr lang="en-US" smtClean="0"/>
              <a:t>3/16/2016</a:t>
            </a:fld>
            <a:endParaRPr lang="en-US" dirty="0"/>
          </a:p>
        </p:txBody>
      </p:sp>
      <p:sp>
        <p:nvSpPr>
          <p:cNvPr id="5" name="Footer Placeholder 4"/>
          <p:cNvSpPr>
            <a:spLocks noGrp="1"/>
          </p:cNvSpPr>
          <p:nvPr>
            <p:ph type="ftr" sz="quarter" idx="11"/>
          </p:nvPr>
        </p:nvSpPr>
        <p:spPr/>
        <p:txBody>
          <a:bodyPr/>
          <a:lstStyle/>
          <a:p>
            <a:r>
              <a:rPr lang="en-US" smtClean="0"/>
              <a:t>Gesture Based VR</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20</a:t>
            </a:fld>
            <a:endParaRPr lang="en-US" dirty="0"/>
          </a:p>
        </p:txBody>
      </p:sp>
    </p:spTree>
    <p:extLst>
      <p:ext uri="{BB962C8B-B14F-4D97-AF65-F5344CB8AC3E}">
        <p14:creationId xmlns:p14="http://schemas.microsoft.com/office/powerpoint/2010/main" val="17406576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7220" y="1930400"/>
            <a:ext cx="5816896" cy="3881437"/>
          </a:xfrm>
        </p:spPr>
      </p:pic>
      <p:sp>
        <p:nvSpPr>
          <p:cNvPr id="4" name="Date Placeholder 3"/>
          <p:cNvSpPr>
            <a:spLocks noGrp="1"/>
          </p:cNvSpPr>
          <p:nvPr>
            <p:ph type="dt" sz="half" idx="10"/>
          </p:nvPr>
        </p:nvSpPr>
        <p:spPr/>
        <p:txBody>
          <a:bodyPr/>
          <a:lstStyle/>
          <a:p>
            <a:fld id="{619CA339-B70F-4B9D-998F-E3ECF7B632B2}" type="datetime1">
              <a:rPr lang="en-US" smtClean="0"/>
              <a:t>3/16/2016</a:t>
            </a:fld>
            <a:endParaRPr lang="en-US" dirty="0"/>
          </a:p>
        </p:txBody>
      </p:sp>
      <p:sp>
        <p:nvSpPr>
          <p:cNvPr id="5" name="Footer Placeholder 4"/>
          <p:cNvSpPr>
            <a:spLocks noGrp="1"/>
          </p:cNvSpPr>
          <p:nvPr>
            <p:ph type="ftr" sz="quarter" idx="11"/>
          </p:nvPr>
        </p:nvSpPr>
        <p:spPr/>
        <p:txBody>
          <a:bodyPr/>
          <a:lstStyle/>
          <a:p>
            <a:r>
              <a:rPr lang="en-US" smtClean="0"/>
              <a:t>Gesture Based VR</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21</a:t>
            </a:fld>
            <a:endParaRPr lang="en-US" dirty="0"/>
          </a:p>
        </p:txBody>
      </p:sp>
    </p:spTree>
    <p:extLst>
      <p:ext uri="{BB962C8B-B14F-4D97-AF65-F5344CB8AC3E}">
        <p14:creationId xmlns:p14="http://schemas.microsoft.com/office/powerpoint/2010/main" val="665444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smtClean="0"/>
              <a:t>Introductions</a:t>
            </a:r>
            <a:endParaRPr lang="en-IN" i="1" dirty="0"/>
          </a:p>
        </p:txBody>
      </p:sp>
      <p:sp>
        <p:nvSpPr>
          <p:cNvPr id="3" name="Content Placeholder 2"/>
          <p:cNvSpPr>
            <a:spLocks noGrp="1"/>
          </p:cNvSpPr>
          <p:nvPr>
            <p:ph idx="1"/>
          </p:nvPr>
        </p:nvSpPr>
        <p:spPr/>
        <p:txBody>
          <a:bodyPr/>
          <a:lstStyle/>
          <a:p>
            <a:pPr algn="just"/>
            <a:r>
              <a:rPr lang="en-IN" dirty="0"/>
              <a:t>Modern world relies on several mediums for communication and one of the most immersive of them all is the electronics </a:t>
            </a:r>
            <a:r>
              <a:rPr lang="en-IN" dirty="0" smtClean="0"/>
              <a:t>entertainment </a:t>
            </a:r>
            <a:r>
              <a:rPr lang="en-IN" dirty="0" err="1" smtClean="0"/>
              <a:t>systems.current</a:t>
            </a:r>
            <a:r>
              <a:rPr lang="en-IN" dirty="0" smtClean="0"/>
              <a:t> </a:t>
            </a:r>
            <a:r>
              <a:rPr lang="en-IN" dirty="0"/>
              <a:t>generation of electronics relies heavily on audio , visual and rumble trigger feedbacks. Whereas the next generation will rely on immersive or be in the world experiences for not just in entertainment </a:t>
            </a:r>
            <a:r>
              <a:rPr lang="en-IN" dirty="0" smtClean="0"/>
              <a:t>,But </a:t>
            </a:r>
            <a:r>
              <a:rPr lang="en-IN" dirty="0"/>
              <a:t>for </a:t>
            </a:r>
            <a:r>
              <a:rPr lang="en-IN" dirty="0" smtClean="0"/>
              <a:t>research and </a:t>
            </a:r>
            <a:r>
              <a:rPr lang="en-IN" dirty="0"/>
              <a:t>education .In fact companies like tesla and oculus has already started working in these products to make this experiences a reality. Virtual reality HUD is just one of stepping needed to make this technology </a:t>
            </a:r>
            <a:r>
              <a:rPr lang="en-IN" dirty="0" err="1"/>
              <a:t>possible.HUD</a:t>
            </a:r>
            <a:r>
              <a:rPr lang="en-IN" dirty="0"/>
              <a:t> is a device which is worn by a user like a glass and the inbuilt displays combined with series of refined sensors make the user experience a whole new virtual, imaginary and perceptive worlds.</a:t>
            </a:r>
          </a:p>
        </p:txBody>
      </p:sp>
      <p:sp>
        <p:nvSpPr>
          <p:cNvPr id="4" name="Date Placeholder 3"/>
          <p:cNvSpPr>
            <a:spLocks noGrp="1"/>
          </p:cNvSpPr>
          <p:nvPr>
            <p:ph type="dt" sz="half" idx="10"/>
          </p:nvPr>
        </p:nvSpPr>
        <p:spPr/>
        <p:txBody>
          <a:bodyPr/>
          <a:lstStyle/>
          <a:p>
            <a:fld id="{619CA339-B70F-4B9D-998F-E3ECF7B632B2}" type="datetime1">
              <a:rPr lang="en-US" smtClean="0"/>
              <a:t>3/16/2016</a:t>
            </a:fld>
            <a:endParaRPr lang="en-US" dirty="0"/>
          </a:p>
        </p:txBody>
      </p:sp>
      <p:sp>
        <p:nvSpPr>
          <p:cNvPr id="5" name="Footer Placeholder 4"/>
          <p:cNvSpPr>
            <a:spLocks noGrp="1"/>
          </p:cNvSpPr>
          <p:nvPr>
            <p:ph type="ftr" sz="quarter" idx="11"/>
          </p:nvPr>
        </p:nvSpPr>
        <p:spPr/>
        <p:txBody>
          <a:bodyPr/>
          <a:lstStyle/>
          <a:p>
            <a:r>
              <a:rPr lang="en-US" smtClean="0"/>
              <a:t>Gesture Based VR</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3</a:t>
            </a:fld>
            <a:endParaRPr lang="en-US" dirty="0"/>
          </a:p>
        </p:txBody>
      </p:sp>
    </p:spTree>
    <p:extLst>
      <p:ext uri="{BB962C8B-B14F-4D97-AF65-F5344CB8AC3E}">
        <p14:creationId xmlns:p14="http://schemas.microsoft.com/office/powerpoint/2010/main" val="25688267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smtClean="0"/>
              <a:t>Motivation </a:t>
            </a:r>
            <a:endParaRPr lang="en-IN" i="1" dirty="0"/>
          </a:p>
        </p:txBody>
      </p:sp>
      <p:sp>
        <p:nvSpPr>
          <p:cNvPr id="3" name="Content Placeholder 2"/>
          <p:cNvSpPr>
            <a:spLocks noGrp="1"/>
          </p:cNvSpPr>
          <p:nvPr>
            <p:ph idx="1"/>
          </p:nvPr>
        </p:nvSpPr>
        <p:spPr/>
        <p:txBody>
          <a:bodyPr/>
          <a:lstStyle/>
          <a:p>
            <a:pPr algn="just"/>
            <a:r>
              <a:rPr lang="en-IN" dirty="0"/>
              <a:t>Main motivation for this project came, When oculus a crowd funded start-ups focused on bringing a true VR devices to masses was bought by Facebook .This acquisition resulted in escalation of prices from a mere 250$ to 600$.A device that’s costly even for the masses in USA .When you compare that with India, this beyond the resources of </a:t>
            </a:r>
            <a:r>
              <a:rPr lang="en-IN" dirty="0" smtClean="0"/>
              <a:t>Most </a:t>
            </a:r>
            <a:r>
              <a:rPr lang="en-IN" dirty="0"/>
              <a:t>to pour investment into such products. I believe VR is the next step to not just to entertainment but on bringing radical changes to education, exploration and researches as a whole. As a rising power like India it’s one of the needs to create a more skilled intellectuals to drive </a:t>
            </a:r>
            <a:r>
              <a:rPr lang="en-IN" dirty="0" err="1"/>
              <a:t>modi’s</a:t>
            </a:r>
            <a:r>
              <a:rPr lang="en-IN" dirty="0"/>
              <a:t> make in India campaign. </a:t>
            </a:r>
          </a:p>
        </p:txBody>
      </p:sp>
      <p:sp>
        <p:nvSpPr>
          <p:cNvPr id="4" name="Date Placeholder 3"/>
          <p:cNvSpPr>
            <a:spLocks noGrp="1"/>
          </p:cNvSpPr>
          <p:nvPr>
            <p:ph type="dt" sz="half" idx="10"/>
          </p:nvPr>
        </p:nvSpPr>
        <p:spPr/>
        <p:txBody>
          <a:bodyPr/>
          <a:lstStyle/>
          <a:p>
            <a:fld id="{619CA339-B70F-4B9D-998F-E3ECF7B632B2}" type="datetime1">
              <a:rPr lang="en-US" smtClean="0"/>
              <a:t>3/16/2016</a:t>
            </a:fld>
            <a:endParaRPr lang="en-US" dirty="0"/>
          </a:p>
        </p:txBody>
      </p:sp>
      <p:sp>
        <p:nvSpPr>
          <p:cNvPr id="5" name="Footer Placeholder 4"/>
          <p:cNvSpPr>
            <a:spLocks noGrp="1"/>
          </p:cNvSpPr>
          <p:nvPr>
            <p:ph type="ftr" sz="quarter" idx="11"/>
          </p:nvPr>
        </p:nvSpPr>
        <p:spPr/>
        <p:txBody>
          <a:bodyPr/>
          <a:lstStyle/>
          <a:p>
            <a:r>
              <a:rPr lang="en-US" smtClean="0"/>
              <a:t>Gesture Based VR</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4</a:t>
            </a:fld>
            <a:endParaRPr lang="en-US" dirty="0"/>
          </a:p>
        </p:txBody>
      </p:sp>
    </p:spTree>
    <p:extLst>
      <p:ext uri="{BB962C8B-B14F-4D97-AF65-F5344CB8AC3E}">
        <p14:creationId xmlns:p14="http://schemas.microsoft.com/office/powerpoint/2010/main" val="28743524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smtClean="0"/>
              <a:t>History -1</a:t>
            </a:r>
            <a:endParaRPr lang="en-IN" i="1" dirty="0"/>
          </a:p>
        </p:txBody>
      </p:sp>
      <p:sp>
        <p:nvSpPr>
          <p:cNvPr id="3" name="Content Placeholder 2"/>
          <p:cNvSpPr>
            <a:spLocks noGrp="1"/>
          </p:cNvSpPr>
          <p:nvPr>
            <p:ph idx="1"/>
          </p:nvPr>
        </p:nvSpPr>
        <p:spPr/>
        <p:txBody>
          <a:bodyPr>
            <a:normAutofit/>
          </a:bodyPr>
          <a:lstStyle/>
          <a:p>
            <a:pPr marL="0" indent="0" algn="just">
              <a:buNone/>
            </a:pPr>
            <a:r>
              <a:rPr lang="en-IN" dirty="0"/>
              <a:t>In 1938, </a:t>
            </a:r>
            <a:r>
              <a:rPr lang="en-IN" dirty="0">
                <a:hlinkClick r:id="rId2" tooltip="Antonin Artaud"/>
              </a:rPr>
              <a:t>Antonin Artaud</a:t>
            </a:r>
            <a:r>
              <a:rPr lang="en-IN" dirty="0"/>
              <a:t> described the illusory nature of characters and objects in the theatre as </a:t>
            </a:r>
            <a:r>
              <a:rPr lang="en-IN" dirty="0">
                <a:hlinkClick r:id="rId3" tooltip="fr:Réalité virtuelle"/>
              </a:rPr>
              <a:t>"la </a:t>
            </a:r>
            <a:r>
              <a:rPr lang="en-IN" dirty="0" err="1">
                <a:hlinkClick r:id="rId3" tooltip="fr:Réalité virtuelle"/>
              </a:rPr>
              <a:t>réalité</a:t>
            </a:r>
            <a:r>
              <a:rPr lang="en-IN" dirty="0">
                <a:hlinkClick r:id="rId3" tooltip="fr:Réalité virtuelle"/>
              </a:rPr>
              <a:t> </a:t>
            </a:r>
            <a:r>
              <a:rPr lang="en-IN" dirty="0" err="1">
                <a:hlinkClick r:id="rId3" tooltip="fr:Réalité virtuelle"/>
              </a:rPr>
              <a:t>virtuelle</a:t>
            </a:r>
            <a:r>
              <a:rPr lang="en-IN" dirty="0">
                <a:hlinkClick r:id="rId3" tooltip="fr:Réalité virtuelle"/>
              </a:rPr>
              <a:t>"</a:t>
            </a:r>
            <a:r>
              <a:rPr lang="en-IN" dirty="0"/>
              <a:t> in a collection of essays, </a:t>
            </a:r>
            <a:r>
              <a:rPr lang="en-IN" i="1" dirty="0">
                <a:hlinkClick r:id="rId4" tooltip="fr:Le Théâtre et son double"/>
              </a:rPr>
              <a:t>Le </a:t>
            </a:r>
            <a:r>
              <a:rPr lang="en-IN" i="1" dirty="0" err="1">
                <a:hlinkClick r:id="rId4" tooltip="fr:Le Théâtre et son double"/>
              </a:rPr>
              <a:t>Théâtre</a:t>
            </a:r>
            <a:r>
              <a:rPr lang="en-IN" i="1" dirty="0">
                <a:hlinkClick r:id="rId4" tooltip="fr:Le Théâtre et son double"/>
              </a:rPr>
              <a:t> et son double</a:t>
            </a:r>
            <a:r>
              <a:rPr lang="en-IN" dirty="0"/>
              <a:t>. The English translation of this book, published in 1958 as </a:t>
            </a:r>
            <a:r>
              <a:rPr lang="en-IN" dirty="0">
                <a:hlinkClick r:id="rId5" tooltip="The Theater and its Double"/>
              </a:rPr>
              <a:t>The </a:t>
            </a:r>
            <a:r>
              <a:rPr lang="en-IN" dirty="0" err="1">
                <a:hlinkClick r:id="rId5" tooltip="The Theater and its Double"/>
              </a:rPr>
              <a:t>Theater</a:t>
            </a:r>
            <a:r>
              <a:rPr lang="en-IN" dirty="0">
                <a:hlinkClick r:id="rId5" tooltip="The Theater and its Double"/>
              </a:rPr>
              <a:t> and its Double</a:t>
            </a:r>
            <a:r>
              <a:rPr lang="en-IN" dirty="0" smtClean="0"/>
              <a:t>, </a:t>
            </a:r>
            <a:r>
              <a:rPr lang="en-IN" dirty="0"/>
              <a:t>is the earliest published use of the term "virtual </a:t>
            </a:r>
            <a:r>
              <a:rPr lang="en-IN" dirty="0" err="1"/>
              <a:t>reality</a:t>
            </a:r>
            <a:r>
              <a:rPr lang="en-IN" dirty="0" err="1" smtClean="0"/>
              <a:t>".The</a:t>
            </a:r>
            <a:r>
              <a:rPr lang="en-IN" dirty="0" smtClean="0"/>
              <a:t> </a:t>
            </a:r>
            <a:r>
              <a:rPr lang="en-IN" dirty="0"/>
              <a:t>term "</a:t>
            </a:r>
            <a:r>
              <a:rPr lang="en-IN" dirty="0">
                <a:hlinkClick r:id="rId6" tooltip="Artificial reality"/>
              </a:rPr>
              <a:t>artificial reality</a:t>
            </a:r>
            <a:r>
              <a:rPr lang="en-IN" dirty="0"/>
              <a:t>", coined by </a:t>
            </a:r>
            <a:r>
              <a:rPr lang="en-IN" dirty="0">
                <a:hlinkClick r:id="rId7" tooltip="Myron W. Krueger"/>
              </a:rPr>
              <a:t>Myron Krueger</a:t>
            </a:r>
            <a:r>
              <a:rPr lang="en-IN" dirty="0"/>
              <a:t>, has been in use since the 1970s.</a:t>
            </a:r>
          </a:p>
          <a:p>
            <a:pPr algn="just"/>
            <a:r>
              <a:rPr lang="en-US" b="1" dirty="0"/>
              <a:t>SENSORAMA </a:t>
            </a:r>
            <a:r>
              <a:rPr lang="en-US" dirty="0"/>
              <a:t>– in years 1960-1962 Morton </a:t>
            </a:r>
            <a:r>
              <a:rPr lang="en-US" dirty="0" err="1"/>
              <a:t>Heilig</a:t>
            </a:r>
            <a:r>
              <a:rPr lang="en-US" dirty="0"/>
              <a:t> created a multi-sensory simulator. </a:t>
            </a:r>
            <a:r>
              <a:rPr lang="en-US" dirty="0" smtClean="0"/>
              <a:t>A</a:t>
            </a:r>
            <a:r>
              <a:rPr lang="en-IN" dirty="0"/>
              <a:t> </a:t>
            </a:r>
            <a:r>
              <a:rPr lang="en-US" dirty="0" smtClean="0"/>
              <a:t>prerecorded   </a:t>
            </a:r>
            <a:r>
              <a:rPr lang="en-US" dirty="0"/>
              <a:t>film in color and stereo, was augmented by binaural sound, scent, wind </a:t>
            </a:r>
            <a:r>
              <a:rPr lang="en-US" dirty="0" smtClean="0"/>
              <a:t>and vibration </a:t>
            </a:r>
            <a:r>
              <a:rPr lang="en-US" dirty="0"/>
              <a:t>experiences. This was the first approach to create a virtual reality system and </a:t>
            </a:r>
            <a:r>
              <a:rPr lang="en-US" dirty="0" smtClean="0"/>
              <a:t>it had </a:t>
            </a:r>
            <a:r>
              <a:rPr lang="en-US" dirty="0"/>
              <a:t>all the features of such an environment, but it was not interactive.</a:t>
            </a:r>
            <a:endParaRPr lang="en-IN" dirty="0"/>
          </a:p>
          <a:p>
            <a:pPr marL="0" indent="0" algn="just">
              <a:buNone/>
            </a:pPr>
            <a:r>
              <a:rPr lang="en-US" b="1" dirty="0" smtClean="0"/>
              <a:t>     THE </a:t>
            </a:r>
            <a:r>
              <a:rPr lang="en-US" b="1" dirty="0"/>
              <a:t>ULTIMATE DISPLAY </a:t>
            </a:r>
            <a:r>
              <a:rPr lang="en-US" dirty="0"/>
              <a:t>– in 1965 Ivan Sutherland proposed the ultimate </a:t>
            </a:r>
            <a:r>
              <a:rPr lang="en-US" dirty="0" smtClean="0"/>
              <a:t>         solution of</a:t>
            </a:r>
            <a:r>
              <a:rPr lang="en-IN" dirty="0"/>
              <a:t> </a:t>
            </a:r>
            <a:r>
              <a:rPr lang="en-US" dirty="0" smtClean="0"/>
              <a:t>virtual </a:t>
            </a:r>
            <a:r>
              <a:rPr lang="en-US" dirty="0"/>
              <a:t>reality: an artificial world construction concept that included </a:t>
            </a:r>
            <a:r>
              <a:rPr lang="en-US" dirty="0" smtClean="0"/>
              <a:t>   interactive </a:t>
            </a:r>
            <a:r>
              <a:rPr lang="en-US" dirty="0" err="1" smtClean="0"/>
              <a:t>graphics,force</a:t>
            </a:r>
            <a:r>
              <a:rPr lang="en-US" dirty="0" smtClean="0"/>
              <a:t>-feedback</a:t>
            </a:r>
            <a:r>
              <a:rPr lang="en-US" dirty="0"/>
              <a:t>, sound, smell and taste.</a:t>
            </a:r>
            <a:endParaRPr lang="en-IN" dirty="0"/>
          </a:p>
          <a:p>
            <a:pPr algn="just"/>
            <a:endParaRPr lang="en-IN" dirty="0"/>
          </a:p>
        </p:txBody>
      </p:sp>
      <p:sp>
        <p:nvSpPr>
          <p:cNvPr id="4" name="Date Placeholder 3"/>
          <p:cNvSpPr>
            <a:spLocks noGrp="1"/>
          </p:cNvSpPr>
          <p:nvPr>
            <p:ph type="dt" sz="half" idx="10"/>
          </p:nvPr>
        </p:nvSpPr>
        <p:spPr/>
        <p:txBody>
          <a:bodyPr/>
          <a:lstStyle/>
          <a:p>
            <a:fld id="{619CA339-B70F-4B9D-998F-E3ECF7B632B2}" type="datetime1">
              <a:rPr lang="en-US" smtClean="0"/>
              <a:t>3/16/2016</a:t>
            </a:fld>
            <a:endParaRPr lang="en-US" dirty="0"/>
          </a:p>
        </p:txBody>
      </p:sp>
      <p:sp>
        <p:nvSpPr>
          <p:cNvPr id="5" name="Footer Placeholder 4"/>
          <p:cNvSpPr>
            <a:spLocks noGrp="1"/>
          </p:cNvSpPr>
          <p:nvPr>
            <p:ph type="ftr" sz="quarter" idx="11"/>
          </p:nvPr>
        </p:nvSpPr>
        <p:spPr/>
        <p:txBody>
          <a:bodyPr/>
          <a:lstStyle/>
          <a:p>
            <a:r>
              <a:rPr lang="en-US" smtClean="0"/>
              <a:t>Gesture Based VR</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5</a:t>
            </a:fld>
            <a:endParaRPr lang="en-US" dirty="0"/>
          </a:p>
        </p:txBody>
      </p:sp>
    </p:spTree>
    <p:extLst>
      <p:ext uri="{BB962C8B-B14F-4D97-AF65-F5344CB8AC3E}">
        <p14:creationId xmlns:p14="http://schemas.microsoft.com/office/powerpoint/2010/main" val="29885539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smtClean="0"/>
              <a:t>History-2</a:t>
            </a:r>
            <a:endParaRPr lang="en-IN" i="1" dirty="0"/>
          </a:p>
        </p:txBody>
      </p:sp>
      <p:sp>
        <p:nvSpPr>
          <p:cNvPr id="3" name="Content Placeholder 2"/>
          <p:cNvSpPr>
            <a:spLocks noGrp="1"/>
          </p:cNvSpPr>
          <p:nvPr>
            <p:ph idx="1"/>
          </p:nvPr>
        </p:nvSpPr>
        <p:spPr/>
        <p:txBody>
          <a:bodyPr>
            <a:normAutofit fontScale="92500" lnSpcReduction="10000"/>
          </a:bodyPr>
          <a:lstStyle/>
          <a:p>
            <a:pPr algn="just"/>
            <a:r>
              <a:rPr lang="en-US" b="1" dirty="0"/>
              <a:t>THE SWORD OF DAMOCLES </a:t>
            </a:r>
            <a:r>
              <a:rPr lang="en-US" dirty="0"/>
              <a:t>– the first virtual reality system realized in hardware, </a:t>
            </a:r>
            <a:r>
              <a:rPr lang="en-US" dirty="0" err="1" smtClean="0"/>
              <a:t>notin</a:t>
            </a:r>
            <a:r>
              <a:rPr lang="en-US" dirty="0" smtClean="0"/>
              <a:t> </a:t>
            </a:r>
            <a:r>
              <a:rPr lang="en-US" dirty="0"/>
              <a:t>concept. Ivan Sutherland constructs a device considered as the first </a:t>
            </a:r>
            <a:r>
              <a:rPr lang="en-US" i="1" dirty="0"/>
              <a:t>Head </a:t>
            </a:r>
            <a:r>
              <a:rPr lang="en-US" i="1" dirty="0" smtClean="0"/>
              <a:t>Mounted</a:t>
            </a:r>
            <a:r>
              <a:rPr lang="en-IN" dirty="0"/>
              <a:t> </a:t>
            </a:r>
            <a:r>
              <a:rPr lang="en-US" i="1" dirty="0" smtClean="0"/>
              <a:t>Display </a:t>
            </a:r>
            <a:r>
              <a:rPr lang="en-US" dirty="0"/>
              <a:t>(HMD), with appropriate head tracking. It supported a stereo view that </a:t>
            </a:r>
            <a:r>
              <a:rPr lang="en-US" dirty="0" smtClean="0"/>
              <a:t>was</a:t>
            </a:r>
            <a:r>
              <a:rPr lang="en-IN" dirty="0"/>
              <a:t> </a:t>
            </a:r>
            <a:r>
              <a:rPr lang="en-US" dirty="0" smtClean="0"/>
              <a:t>updated </a:t>
            </a:r>
            <a:r>
              <a:rPr lang="en-US" dirty="0"/>
              <a:t>correctly according to the user’s head position and orientation.</a:t>
            </a:r>
            <a:endParaRPr lang="en-IN" dirty="0"/>
          </a:p>
          <a:p>
            <a:pPr algn="just"/>
            <a:r>
              <a:rPr lang="en-US" b="1" dirty="0"/>
              <a:t>GROPE </a:t>
            </a:r>
            <a:r>
              <a:rPr lang="en-US" dirty="0"/>
              <a:t>– the first prototype of a force-feedback system realized at the University </a:t>
            </a:r>
            <a:r>
              <a:rPr lang="en-US" dirty="0" smtClean="0"/>
              <a:t>of</a:t>
            </a:r>
            <a:r>
              <a:rPr lang="en-IN" dirty="0"/>
              <a:t> </a:t>
            </a:r>
            <a:r>
              <a:rPr lang="en-US" dirty="0" smtClean="0"/>
              <a:t>North </a:t>
            </a:r>
            <a:r>
              <a:rPr lang="en-US" dirty="0"/>
              <a:t>Carolina (UNC) in 1971.</a:t>
            </a:r>
            <a:endParaRPr lang="en-IN" dirty="0"/>
          </a:p>
          <a:p>
            <a:pPr algn="just"/>
            <a:r>
              <a:rPr lang="en-US" b="1" dirty="0"/>
              <a:t>VIDEOPLACE </a:t>
            </a:r>
            <a:r>
              <a:rPr lang="en-US" dirty="0"/>
              <a:t>– Artificial Reality created in 1975 by Myron Krueger – “a </a:t>
            </a:r>
            <a:r>
              <a:rPr lang="en-US" dirty="0" smtClean="0"/>
              <a:t>conceptual</a:t>
            </a:r>
            <a:r>
              <a:rPr lang="en-IN" dirty="0"/>
              <a:t> </a:t>
            </a:r>
            <a:r>
              <a:rPr lang="en-US" dirty="0" smtClean="0"/>
              <a:t>environment</a:t>
            </a:r>
            <a:r>
              <a:rPr lang="en-US" dirty="0"/>
              <a:t>, with no existence”. In this system the silhouettes of the users grabbed </a:t>
            </a:r>
            <a:r>
              <a:rPr lang="en-US" dirty="0" smtClean="0"/>
              <a:t>by</a:t>
            </a:r>
            <a:r>
              <a:rPr lang="en-IN" dirty="0"/>
              <a:t> </a:t>
            </a:r>
            <a:r>
              <a:rPr lang="en-US" dirty="0" smtClean="0"/>
              <a:t>the </a:t>
            </a:r>
            <a:r>
              <a:rPr lang="en-US" dirty="0"/>
              <a:t>cameras were projected on a large screen. The participants were able to interact </a:t>
            </a:r>
            <a:r>
              <a:rPr lang="en-US" dirty="0" smtClean="0"/>
              <a:t>one</a:t>
            </a:r>
            <a:r>
              <a:rPr lang="en-IN" dirty="0"/>
              <a:t> </a:t>
            </a:r>
            <a:r>
              <a:rPr lang="en-US" dirty="0" smtClean="0"/>
              <a:t>with </a:t>
            </a:r>
            <a:r>
              <a:rPr lang="en-US" dirty="0"/>
              <a:t>the other thanks to the image processing techniques that determined their positions </a:t>
            </a:r>
            <a:r>
              <a:rPr lang="en-US" dirty="0" smtClean="0"/>
              <a:t>in</a:t>
            </a:r>
            <a:r>
              <a:rPr lang="en-IN" dirty="0"/>
              <a:t> </a:t>
            </a:r>
            <a:r>
              <a:rPr lang="en-US" dirty="0" smtClean="0"/>
              <a:t>2D </a:t>
            </a:r>
            <a:r>
              <a:rPr lang="en-US" dirty="0"/>
              <a:t>screen’s space.</a:t>
            </a:r>
            <a:endParaRPr lang="en-IN" dirty="0"/>
          </a:p>
          <a:p>
            <a:pPr algn="just"/>
            <a:r>
              <a:rPr lang="en-US" b="1" dirty="0"/>
              <a:t>VCASS </a:t>
            </a:r>
            <a:r>
              <a:rPr lang="en-US" dirty="0"/>
              <a:t>– Thomas Furness at the US Air Force’s Armstrong Medical </a:t>
            </a:r>
            <a:r>
              <a:rPr lang="en-US" dirty="0" smtClean="0"/>
              <a:t>Research</a:t>
            </a:r>
            <a:r>
              <a:rPr lang="en-IN" dirty="0"/>
              <a:t> </a:t>
            </a:r>
            <a:r>
              <a:rPr lang="en-US" dirty="0" smtClean="0"/>
              <a:t>Laboratories </a:t>
            </a:r>
            <a:r>
              <a:rPr lang="en-US" dirty="0"/>
              <a:t>developed in 1982 the Visually Coupled Airborne Systems Simulator – </a:t>
            </a:r>
            <a:r>
              <a:rPr lang="en-US" dirty="0" smtClean="0"/>
              <a:t>an</a:t>
            </a:r>
            <a:r>
              <a:rPr lang="en-IN" dirty="0"/>
              <a:t> </a:t>
            </a:r>
            <a:r>
              <a:rPr lang="en-US" dirty="0" smtClean="0"/>
              <a:t>advanced </a:t>
            </a:r>
            <a:r>
              <a:rPr lang="en-US" dirty="0"/>
              <a:t>flight simulator. The fighter pilot wore a HMD that augmented the </a:t>
            </a:r>
            <a:r>
              <a:rPr lang="en-US" dirty="0" smtClean="0"/>
              <a:t>out-</a:t>
            </a:r>
            <a:r>
              <a:rPr lang="en-US" dirty="0" err="1" smtClean="0"/>
              <a:t>thewindow</a:t>
            </a:r>
            <a:r>
              <a:rPr lang="en-IN" dirty="0"/>
              <a:t> </a:t>
            </a:r>
            <a:r>
              <a:rPr lang="en-US" dirty="0" smtClean="0"/>
              <a:t>view </a:t>
            </a:r>
            <a:r>
              <a:rPr lang="en-US" dirty="0"/>
              <a:t>by the graphics describing targeting or optimal flight path information.</a:t>
            </a:r>
            <a:endParaRPr lang="en-IN" dirty="0"/>
          </a:p>
        </p:txBody>
      </p:sp>
      <p:sp>
        <p:nvSpPr>
          <p:cNvPr id="4" name="Date Placeholder 3"/>
          <p:cNvSpPr>
            <a:spLocks noGrp="1"/>
          </p:cNvSpPr>
          <p:nvPr>
            <p:ph type="dt" sz="half" idx="10"/>
          </p:nvPr>
        </p:nvSpPr>
        <p:spPr/>
        <p:txBody>
          <a:bodyPr/>
          <a:lstStyle/>
          <a:p>
            <a:fld id="{619CA339-B70F-4B9D-998F-E3ECF7B632B2}" type="datetime1">
              <a:rPr lang="en-US" smtClean="0"/>
              <a:t>3/16/2016</a:t>
            </a:fld>
            <a:endParaRPr lang="en-US" dirty="0"/>
          </a:p>
        </p:txBody>
      </p:sp>
      <p:sp>
        <p:nvSpPr>
          <p:cNvPr id="5" name="Footer Placeholder 4"/>
          <p:cNvSpPr>
            <a:spLocks noGrp="1"/>
          </p:cNvSpPr>
          <p:nvPr>
            <p:ph type="ftr" sz="quarter" idx="11"/>
          </p:nvPr>
        </p:nvSpPr>
        <p:spPr/>
        <p:txBody>
          <a:bodyPr/>
          <a:lstStyle/>
          <a:p>
            <a:r>
              <a:rPr lang="en-US" smtClean="0"/>
              <a:t>Gesture Based VR</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6</a:t>
            </a:fld>
            <a:endParaRPr lang="en-US" dirty="0"/>
          </a:p>
        </p:txBody>
      </p:sp>
    </p:spTree>
    <p:extLst>
      <p:ext uri="{BB962C8B-B14F-4D97-AF65-F5344CB8AC3E}">
        <p14:creationId xmlns:p14="http://schemas.microsoft.com/office/powerpoint/2010/main" val="13169034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smtClean="0"/>
              <a:t>Current-Generation</a:t>
            </a:r>
            <a:endParaRPr lang="en-IN" i="1" dirty="0"/>
          </a:p>
        </p:txBody>
      </p:sp>
      <p:sp>
        <p:nvSpPr>
          <p:cNvPr id="3" name="Content Placeholder 2"/>
          <p:cNvSpPr>
            <a:spLocks noGrp="1"/>
          </p:cNvSpPr>
          <p:nvPr>
            <p:ph idx="1"/>
          </p:nvPr>
        </p:nvSpPr>
        <p:spPr>
          <a:xfrm>
            <a:off x="677334" y="1467853"/>
            <a:ext cx="8596668" cy="4573509"/>
          </a:xfrm>
        </p:spPr>
        <p:txBody>
          <a:bodyPr/>
          <a:lstStyle/>
          <a:p>
            <a:pPr algn="just"/>
            <a:r>
              <a:rPr lang="en-IN" dirty="0" smtClean="0"/>
              <a:t>Current generation of VR’s include the HMD devices like </a:t>
            </a:r>
            <a:r>
              <a:rPr lang="en-IN" dirty="0" err="1" smtClean="0"/>
              <a:t>Occulus</a:t>
            </a:r>
            <a:r>
              <a:rPr lang="en-IN" dirty="0" smtClean="0"/>
              <a:t> RIFT,THE VIVE and Google </a:t>
            </a:r>
            <a:r>
              <a:rPr lang="en-IN" dirty="0" err="1" smtClean="0"/>
              <a:t>CardBoard</a:t>
            </a:r>
            <a:r>
              <a:rPr lang="en-IN" dirty="0" smtClean="0"/>
              <a:t>. Todays generation also sports a treadmill know as </a:t>
            </a:r>
            <a:r>
              <a:rPr lang="en-IN" dirty="0" err="1" smtClean="0"/>
              <a:t>omnitrix</a:t>
            </a:r>
            <a:r>
              <a:rPr lang="en-IN" dirty="0" smtClean="0"/>
              <a:t> treadmill and it also features external perception suits like the tesla suit which generates virtual environments like Heat, cold ,Touch etc.</a:t>
            </a:r>
          </a:p>
          <a:p>
            <a:pPr algn="just"/>
            <a:endParaRPr lang="en-IN" dirty="0"/>
          </a:p>
        </p:txBody>
      </p:sp>
      <p:sp>
        <p:nvSpPr>
          <p:cNvPr id="4" name="Date Placeholder 3"/>
          <p:cNvSpPr>
            <a:spLocks noGrp="1"/>
          </p:cNvSpPr>
          <p:nvPr>
            <p:ph type="dt" sz="half" idx="10"/>
          </p:nvPr>
        </p:nvSpPr>
        <p:spPr/>
        <p:txBody>
          <a:bodyPr/>
          <a:lstStyle/>
          <a:p>
            <a:fld id="{619CA339-B70F-4B9D-998F-E3ECF7B632B2}" type="datetime1">
              <a:rPr lang="en-US" smtClean="0"/>
              <a:t>3/16/2016</a:t>
            </a:fld>
            <a:endParaRPr lang="en-US" dirty="0"/>
          </a:p>
        </p:txBody>
      </p:sp>
      <p:sp>
        <p:nvSpPr>
          <p:cNvPr id="5" name="Footer Placeholder 4"/>
          <p:cNvSpPr>
            <a:spLocks noGrp="1"/>
          </p:cNvSpPr>
          <p:nvPr>
            <p:ph type="ftr" sz="quarter" idx="11"/>
          </p:nvPr>
        </p:nvSpPr>
        <p:spPr/>
        <p:txBody>
          <a:bodyPr/>
          <a:lstStyle/>
          <a:p>
            <a:r>
              <a:rPr lang="en-US" smtClean="0"/>
              <a:t>Gesture Based VR</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7</a:t>
            </a:fld>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125" y="2850690"/>
            <a:ext cx="3530015" cy="2270382"/>
          </a:xfrm>
          <a:prstGeom prst="rect">
            <a:avLst/>
          </a:prstGeom>
          <a:ln>
            <a:noFill/>
          </a:ln>
          <a:effectLst>
            <a:softEdge rad="112500"/>
          </a:effectLst>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7349" y="2844197"/>
            <a:ext cx="3160295" cy="2276876"/>
          </a:xfrm>
          <a:prstGeom prst="rect">
            <a:avLst/>
          </a:prstGeom>
          <a:ln>
            <a:noFill/>
          </a:ln>
          <a:effectLst>
            <a:softEdge rad="112500"/>
          </a:effec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2959" y="2844197"/>
            <a:ext cx="3472030" cy="2262630"/>
          </a:xfrm>
          <a:prstGeom prst="rect">
            <a:avLst/>
          </a:prstGeom>
          <a:ln>
            <a:noFill/>
          </a:ln>
          <a:effectLst>
            <a:softEdge rad="112500"/>
          </a:effectLst>
        </p:spPr>
      </p:pic>
    </p:spTree>
    <p:extLst>
      <p:ext uri="{BB962C8B-B14F-4D97-AF65-F5344CB8AC3E}">
        <p14:creationId xmlns:p14="http://schemas.microsoft.com/office/powerpoint/2010/main" val="2748067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65295"/>
            <a:ext cx="8596668" cy="1320800"/>
          </a:xfrm>
        </p:spPr>
        <p:txBody>
          <a:bodyPr/>
          <a:lstStyle/>
          <a:p>
            <a:r>
              <a:rPr lang="en-IN" i="1" dirty="0" smtClean="0"/>
              <a:t>Application</a:t>
            </a:r>
            <a:endParaRPr lang="en-IN" i="1" dirty="0"/>
          </a:p>
        </p:txBody>
      </p:sp>
      <p:sp>
        <p:nvSpPr>
          <p:cNvPr id="3" name="Content Placeholder 2"/>
          <p:cNvSpPr>
            <a:spLocks noGrp="1"/>
          </p:cNvSpPr>
          <p:nvPr>
            <p:ph idx="1"/>
          </p:nvPr>
        </p:nvSpPr>
        <p:spPr>
          <a:xfrm>
            <a:off x="677334" y="925695"/>
            <a:ext cx="8596668" cy="3880773"/>
          </a:xfrm>
        </p:spPr>
        <p:txBody>
          <a:bodyPr>
            <a:normAutofit/>
          </a:bodyPr>
          <a:lstStyle/>
          <a:p>
            <a:pPr algn="just"/>
            <a:r>
              <a:rPr lang="en-IN" dirty="0" smtClean="0"/>
              <a:t>VR has huge application not just in entertainment but in education , research and </a:t>
            </a:r>
            <a:r>
              <a:rPr lang="en-IN" dirty="0" err="1" smtClean="0"/>
              <a:t>Robovision</a:t>
            </a:r>
            <a:r>
              <a:rPr lang="en-IN" dirty="0" smtClean="0"/>
              <a:t>.</a:t>
            </a:r>
          </a:p>
          <a:p>
            <a:pPr algn="just"/>
            <a:r>
              <a:rPr lang="en-IN" dirty="0" smtClean="0"/>
              <a:t>Education-It can be used as an interactive media , where students can interact and gain first hand experiences at low cost. It can have wide spread uses especially in the field of medicine where ,students studying to be doctors can use this to study cadavers virtually rather than original one for which the availability is limited.</a:t>
            </a:r>
          </a:p>
          <a:p>
            <a:pPr algn="just"/>
            <a:r>
              <a:rPr lang="en-IN" dirty="0" smtClean="0"/>
              <a:t>Research-This has wide spread application in research where data's and observations can be shared. For example a geologist may share a peculiar rock formation with his colleagues for further analysis. An architect may share his plans for a new construction virtually .This will bring down the research duration to a minimum. It can also be used for visual feedback while controlling rovers ,This approach was used in curiosity and is planned to be used on chandrayaan-2.</a:t>
            </a:r>
          </a:p>
          <a:p>
            <a:pPr algn="just"/>
            <a:endParaRPr lang="en-IN" dirty="0"/>
          </a:p>
        </p:txBody>
      </p:sp>
      <p:sp>
        <p:nvSpPr>
          <p:cNvPr id="4" name="Date Placeholder 3"/>
          <p:cNvSpPr>
            <a:spLocks noGrp="1"/>
          </p:cNvSpPr>
          <p:nvPr>
            <p:ph type="dt" sz="half" idx="10"/>
          </p:nvPr>
        </p:nvSpPr>
        <p:spPr/>
        <p:txBody>
          <a:bodyPr/>
          <a:lstStyle/>
          <a:p>
            <a:fld id="{619CA339-B70F-4B9D-998F-E3ECF7B632B2}" type="datetime1">
              <a:rPr lang="en-US" smtClean="0"/>
              <a:t>3/16/2016</a:t>
            </a:fld>
            <a:endParaRPr lang="en-US" dirty="0"/>
          </a:p>
        </p:txBody>
      </p:sp>
      <p:sp>
        <p:nvSpPr>
          <p:cNvPr id="5" name="Footer Placeholder 4"/>
          <p:cNvSpPr>
            <a:spLocks noGrp="1"/>
          </p:cNvSpPr>
          <p:nvPr>
            <p:ph type="ftr" sz="quarter" idx="11"/>
          </p:nvPr>
        </p:nvSpPr>
        <p:spPr/>
        <p:txBody>
          <a:bodyPr/>
          <a:lstStyle/>
          <a:p>
            <a:r>
              <a:rPr lang="en-US" smtClean="0"/>
              <a:t>Gesture Based VR</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8</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7561" y="2466917"/>
            <a:ext cx="2924439" cy="2339551"/>
          </a:xfrm>
          <a:prstGeom prst="rect">
            <a:avLst/>
          </a:prstGeom>
          <a:ln>
            <a:noFill/>
          </a:ln>
          <a:effectLst>
            <a:softEdge rad="112500"/>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834" y="647992"/>
            <a:ext cx="2451109" cy="1629987"/>
          </a:xfrm>
          <a:prstGeom prst="rect">
            <a:avLst/>
          </a:prstGeom>
          <a:ln>
            <a:noFill/>
          </a:ln>
          <a:effectLst>
            <a:softEdge rad="112500"/>
          </a:effectLst>
        </p:spPr>
      </p:pic>
    </p:spTree>
    <p:extLst>
      <p:ext uri="{BB962C8B-B14F-4D97-AF65-F5344CB8AC3E}">
        <p14:creationId xmlns:p14="http://schemas.microsoft.com/office/powerpoint/2010/main" val="13897541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smtClean="0"/>
              <a:t>Nasa Tech Demo</a:t>
            </a:r>
            <a:endParaRPr lang="en-IN" i="1" dirty="0"/>
          </a:p>
        </p:txBody>
      </p:sp>
      <p:pic>
        <p:nvPicPr>
          <p:cNvPr id="7" name="PlayStation VR and NASA Tech Demo to Train Space Robot Operator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51113" y="1846263"/>
            <a:ext cx="7150100" cy="4022725"/>
          </a:xfrm>
        </p:spPr>
      </p:pic>
      <p:sp>
        <p:nvSpPr>
          <p:cNvPr id="4" name="Date Placeholder 3"/>
          <p:cNvSpPr>
            <a:spLocks noGrp="1"/>
          </p:cNvSpPr>
          <p:nvPr>
            <p:ph type="dt" sz="half" idx="10"/>
          </p:nvPr>
        </p:nvSpPr>
        <p:spPr/>
        <p:txBody>
          <a:bodyPr/>
          <a:lstStyle/>
          <a:p>
            <a:fld id="{619CA339-B70F-4B9D-998F-E3ECF7B632B2}" type="datetime1">
              <a:rPr lang="en-US" smtClean="0"/>
              <a:t>3/16/2016</a:t>
            </a:fld>
            <a:endParaRPr lang="en-US" dirty="0"/>
          </a:p>
        </p:txBody>
      </p:sp>
      <p:sp>
        <p:nvSpPr>
          <p:cNvPr id="5" name="Footer Placeholder 4"/>
          <p:cNvSpPr>
            <a:spLocks noGrp="1"/>
          </p:cNvSpPr>
          <p:nvPr>
            <p:ph type="ftr" sz="quarter" idx="11"/>
          </p:nvPr>
        </p:nvSpPr>
        <p:spPr/>
        <p:txBody>
          <a:bodyPr/>
          <a:lstStyle/>
          <a:p>
            <a:r>
              <a:rPr lang="en-US" smtClean="0"/>
              <a:t>Gesture Based VR</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9</a:t>
            </a:fld>
            <a:endParaRPr lang="en-US" dirty="0"/>
          </a:p>
        </p:txBody>
      </p:sp>
    </p:spTree>
    <p:extLst>
      <p:ext uri="{BB962C8B-B14F-4D97-AF65-F5344CB8AC3E}">
        <p14:creationId xmlns:p14="http://schemas.microsoft.com/office/powerpoint/2010/main" val="38020923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359</TotalTime>
  <Words>2073</Words>
  <Application>Microsoft Office PowerPoint</Application>
  <PresentationFormat>Widescreen</PresentationFormat>
  <Paragraphs>209</Paragraphs>
  <Slides>21</Slides>
  <Notes>2</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Calibri Light</vt:lpstr>
      <vt:lpstr>Calibri</vt:lpstr>
      <vt:lpstr>Arial</vt:lpstr>
      <vt:lpstr>Retrospect</vt:lpstr>
      <vt:lpstr>PowerPoint Presentation</vt:lpstr>
      <vt:lpstr>What is an VR?</vt:lpstr>
      <vt:lpstr>Introductions</vt:lpstr>
      <vt:lpstr>Motivation </vt:lpstr>
      <vt:lpstr>History -1</vt:lpstr>
      <vt:lpstr>History-2</vt:lpstr>
      <vt:lpstr>Current-Generation</vt:lpstr>
      <vt:lpstr>Application</vt:lpstr>
      <vt:lpstr>Nasa Tech Demo</vt:lpstr>
      <vt:lpstr>Education</vt:lpstr>
      <vt:lpstr>Aim</vt:lpstr>
      <vt:lpstr>Objectives</vt:lpstr>
      <vt:lpstr>Design Methodology and Project Plan</vt:lpstr>
      <vt:lpstr>PowerPoint Presentation</vt:lpstr>
      <vt:lpstr>PowerPoint Presentation</vt:lpstr>
      <vt:lpstr>PowerPoint Presentation</vt:lpstr>
      <vt:lpstr>Budget</vt:lpstr>
      <vt:lpstr>Contributions</vt:lpstr>
      <vt:lpstr>Conclusion</vt:lpstr>
      <vt:lpstr>Bibliography and References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siva shyam</dc:creator>
  <cp:lastModifiedBy>siva shyam</cp:lastModifiedBy>
  <cp:revision>35</cp:revision>
  <dcterms:created xsi:type="dcterms:W3CDTF">2016-02-17T13:56:25Z</dcterms:created>
  <dcterms:modified xsi:type="dcterms:W3CDTF">2016-03-16T03:11:15Z</dcterms:modified>
</cp:coreProperties>
</file>